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omments/comment1.xml" ContentType="application/vnd.openxmlformats-officedocument.presentationml.comment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20"/>
  </p:notesMasterIdLst>
  <p:sldIdLst>
    <p:sldId id="256" r:id="rId2"/>
    <p:sldId id="379" r:id="rId3"/>
    <p:sldId id="358" r:id="rId4"/>
    <p:sldId id="378" r:id="rId5"/>
    <p:sldId id="276" r:id="rId6"/>
    <p:sldId id="355" r:id="rId7"/>
    <p:sldId id="361" r:id="rId8"/>
    <p:sldId id="370" r:id="rId9"/>
    <p:sldId id="371" r:id="rId10"/>
    <p:sldId id="381" r:id="rId11"/>
    <p:sldId id="380" r:id="rId12"/>
    <p:sldId id="330" r:id="rId13"/>
    <p:sldId id="352" r:id="rId14"/>
    <p:sldId id="382" r:id="rId15"/>
    <p:sldId id="374" r:id="rId16"/>
    <p:sldId id="375" r:id="rId17"/>
    <p:sldId id="383" r:id="rId18"/>
    <p:sldId id="384" r:id="rId19"/>
  </p:sldIdLst>
  <p:sldSz cx="9144000" cy="6858000" type="screen4x3"/>
  <p:notesSz cx="6799263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rkComp5" initials="W" lastIdx="2" clrIdx="0">
    <p:extLst>
      <p:ext uri="{19B8F6BF-5375-455C-9EA6-DF929625EA0E}">
        <p15:presenceInfo xmlns:p15="http://schemas.microsoft.com/office/powerpoint/2012/main" userId="WorkComp5" providerId="None"/>
      </p:ext>
    </p:extLst>
  </p:cmAuthor>
  <p:cmAuthor id="2" name="Kolesnikova" initials="K" lastIdx="3" clrIdx="1">
    <p:extLst>
      <p:ext uri="{19B8F6BF-5375-455C-9EA6-DF929625EA0E}">
        <p15:presenceInfo xmlns:p15="http://schemas.microsoft.com/office/powerpoint/2012/main" userId="Kolesnikov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007E39"/>
    <a:srgbClr val="4A4B7A"/>
    <a:srgbClr val="743775"/>
    <a:srgbClr val="ADD2D6"/>
    <a:srgbClr val="CCFFFF"/>
    <a:srgbClr val="CB93CB"/>
    <a:srgbClr val="DEBFBA"/>
    <a:srgbClr val="FF99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15" autoAdjust="0"/>
  </p:normalViewPr>
  <p:slideViewPr>
    <p:cSldViewPr>
      <p:cViewPr varScale="1">
        <p:scale>
          <a:sx n="96" d="100"/>
          <a:sy n="96" d="100"/>
        </p:scale>
        <p:origin x="20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0067744998030516E-2"/>
          <c:y val="1.8641640126405706E-2"/>
          <c:w val="0.91993226386152027"/>
          <c:h val="0.7989924635466683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размещенных заявок без учета совместных закупок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Лист1!$A$2:$A$3</c:f>
              <c:strCache>
                <c:ptCount val="2"/>
                <c:pt idx="0">
                  <c:v>2024 год                                                      (поступило 2545 заявок)</c:v>
                </c:pt>
                <c:pt idx="1">
                  <c:v>2025 год                                                (поступило 2576 заявок)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920</c:v>
                </c:pt>
                <c:pt idx="1">
                  <c:v>838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C8-43D8-BBCD-D6B36179160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кол-во заявок, сформированных в совместные закупки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2060"/>
              </a:solidFill>
            </a:ln>
            <a:effectLst/>
            <a:sp3d>
              <a:contourClr>
                <a:srgbClr val="002060"/>
              </a:contourClr>
            </a:sp3d>
          </c:spPr>
          <c:invertIfNegative val="0"/>
          <c:cat>
            <c:strRef>
              <c:f>Лист1!$A$2:$A$3</c:f>
              <c:strCache>
                <c:ptCount val="2"/>
                <c:pt idx="0">
                  <c:v>2024 год                                                      (поступило 2545 заявок)</c:v>
                </c:pt>
                <c:pt idx="1">
                  <c:v>2025 год                                                (поступило 2576 заявок)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1625</c:v>
                </c:pt>
                <c:pt idx="1">
                  <c:v>1847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C8-43D8-BBCD-D6B3617916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65874847"/>
        <c:axId val="665877343"/>
        <c:axId val="0"/>
      </c:bar3DChart>
      <c:catAx>
        <c:axId val="665874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665877343"/>
        <c:crosses val="autoZero"/>
        <c:auto val="1"/>
        <c:lblAlgn val="ctr"/>
        <c:lblOffset val="100"/>
        <c:noMultiLvlLbl val="0"/>
      </c:catAx>
      <c:valAx>
        <c:axId val="665877343"/>
        <c:scaling>
          <c:orientation val="minMax"/>
          <c:max val="3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58748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"/>
          <c:y val="0.92717703837218735"/>
          <c:w val="0.98746363152957251"/>
          <c:h val="7.033194487511337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1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Количество размещенных закупок </a:t>
            </a:r>
          </a:p>
        </c:rich>
      </c:tx>
      <c:layout>
        <c:manualLayout>
          <c:xMode val="edge"/>
          <c:yMode val="edge"/>
          <c:x val="0.12857620168099013"/>
          <c:y val="2.68094010272149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2777777777777778E-2"/>
          <c:y val="0.11837487309591468"/>
          <c:w val="0.91666666666666652"/>
          <c:h val="0.7576582641547401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поступивших шт.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0151-445A-97A8-574F7BA95876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0151-445A-97A8-574F7BA95876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0151-445A-97A8-574F7BA95876}"/>
              </c:ext>
            </c:extLst>
          </c:dPt>
          <c:dPt>
            <c:idx val="4"/>
            <c:invertIfNegative val="0"/>
            <c:bubble3D val="0"/>
            <c:spPr>
              <a:solidFill>
                <a:srgbClr val="007E39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BD63-4463-B74E-4E7FCB859AA7}"/>
              </c:ext>
            </c:extLst>
          </c:dPt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1027</c:v>
                </c:pt>
                <c:pt idx="1">
                  <c:v>965</c:v>
                </c:pt>
                <c:pt idx="2">
                  <c:v>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1-445A-97A8-574F7BA958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501184"/>
        <c:axId val="44082304"/>
        <c:axId val="0"/>
      </c:bar3DChart>
      <c:catAx>
        <c:axId val="395011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082304"/>
        <c:crosses val="autoZero"/>
        <c:auto val="1"/>
        <c:lblAlgn val="ctr"/>
        <c:lblOffset val="100"/>
        <c:noMultiLvlLbl val="0"/>
      </c:catAx>
      <c:valAx>
        <c:axId val="440823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950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НМЦК   закупок млн.руб.</a:t>
            </a:r>
          </a:p>
        </c:rich>
      </c:tx>
      <c:layout>
        <c:manualLayout>
          <c:xMode val="edge"/>
          <c:yMode val="edge"/>
          <c:x val="0.11891452036990005"/>
          <c:y val="2.69824075721764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3862437624456676E-2"/>
          <c:y val="8.248084298549678E-2"/>
          <c:w val="0.96459964220087546"/>
          <c:h val="0.7979891335865941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 поступивших млн.руб.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45B-490E-8CC5-CCD5AA8F6049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45B-490E-8CC5-CCD5AA8F6049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845B-490E-8CC5-CCD5AA8F6049}"/>
              </c:ext>
            </c:extLst>
          </c:dPt>
          <c:dPt>
            <c:idx val="4"/>
            <c:invertIfNegative val="0"/>
            <c:bubble3D val="0"/>
            <c:spPr>
              <a:solidFill>
                <a:srgbClr val="007E39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4A0E-47D5-ADEB-952148AE552A}"/>
              </c:ext>
            </c:extLst>
          </c:dPt>
          <c:cat>
            <c:numRef>
              <c:f>Лист1!$A$2:$A$4</c:f>
              <c:numCache>
                <c:formatCode>0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6142</c:v>
                </c:pt>
                <c:pt idx="1">
                  <c:v>9712.4</c:v>
                </c:pt>
                <c:pt idx="2">
                  <c:v>8200.5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45B-490E-8CC5-CCD5AA8F6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gapDepth val="140"/>
        <c:shape val="cylinder"/>
        <c:axId val="38208640"/>
        <c:axId val="38210176"/>
        <c:axId val="0"/>
      </c:bar3DChart>
      <c:catAx>
        <c:axId val="38208640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38210176"/>
        <c:crosses val="autoZero"/>
        <c:auto val="1"/>
        <c:lblAlgn val="ctr"/>
        <c:lblOffset val="100"/>
        <c:noMultiLvlLbl val="0"/>
      </c:catAx>
      <c:valAx>
        <c:axId val="38210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8208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0344269466316754E-2"/>
          <c:y val="1.8652235552437123E-2"/>
          <c:w val="0.8518433102179046"/>
          <c:h val="0.80121461600052102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91B-407D-8B87-E104A501A7E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A91B-407D-8B87-E104A501A7E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A91B-407D-8B87-E104A501A7E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A91B-407D-8B87-E104A501A7ED}"/>
              </c:ext>
            </c:extLst>
          </c:dPt>
          <c:dLbls>
            <c:dLbl>
              <c:idx val="0"/>
              <c:layout>
                <c:manualLayout>
                  <c:x val="-7.6627816162749276E-4"/>
                  <c:y val="-4.3715541023994714E-3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152863684062679E-2"/>
                      <c:h val="5.56935992645692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91B-407D-8B87-E104A501A7ED}"/>
                </c:ext>
              </c:extLst>
            </c:dLbl>
            <c:dLbl>
              <c:idx val="1"/>
              <c:layout>
                <c:manualLayout>
                  <c:x val="3.2202088041476791E-2"/>
                  <c:y val="-5.5752545694156642E-2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164378853715451E-2"/>
                      <c:h val="5.27792298629695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91B-407D-8B87-E104A501A7ED}"/>
                </c:ext>
              </c:extLst>
            </c:dLbl>
            <c:dLbl>
              <c:idx val="2"/>
              <c:layout>
                <c:manualLayout>
                  <c:x val="2.2653373681604562E-2"/>
                  <c:y val="-7.11488235023694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3%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45168561887764E-2"/>
                      <c:h val="5.277922986296956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A91B-407D-8B87-E104A501A7ED}"/>
                </c:ext>
              </c:extLst>
            </c:dLbl>
            <c:dLbl>
              <c:idx val="3"/>
              <c:layout>
                <c:manualLayout>
                  <c:x val="-1.5325563232550978E-3"/>
                  <c:y val="-6.8487795676544463E-2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06914990669509E-2"/>
                      <c:h val="5.56935992645692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91B-407D-8B87-E104A501A7E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734 закупки проведены и заключены контракты                     ( НМЦК 7 388,6 млн.руб.)</c:v>
                </c:pt>
                <c:pt idx="1">
                  <c:v>76 закупок не выялен победитель ( НМЦК 523 млн.руб.)</c:v>
                </c:pt>
                <c:pt idx="2">
                  <c:v>28 закупок  отозвано заказчиками после размещения извещения в ЕИС ( НМЦК 584,8 млн.руб.)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0.88</c:v>
                </c:pt>
                <c:pt idx="1">
                  <c:v>0.09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CD-4F22-9BAD-AF537236D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364397000"/>
        <c:axId val="364395688"/>
        <c:axId val="1352633327"/>
      </c:bar3DChart>
      <c:catAx>
        <c:axId val="364397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364395688"/>
        <c:crossesAt val="0"/>
        <c:auto val="1"/>
        <c:lblAlgn val="ctr"/>
        <c:lblOffset val="100"/>
        <c:noMultiLvlLbl val="0"/>
      </c:catAx>
      <c:valAx>
        <c:axId val="36439568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4397000"/>
        <c:crosses val="autoZero"/>
        <c:crossBetween val="between"/>
      </c:valAx>
      <c:serAx>
        <c:axId val="1352633327"/>
        <c:scaling>
          <c:orientation val="minMax"/>
        </c:scaling>
        <c:delete val="1"/>
        <c:axPos val="b"/>
        <c:majorTickMark val="out"/>
        <c:minorTickMark val="none"/>
        <c:tickLblPos val="nextTo"/>
        <c:crossAx val="364395688"/>
        <c:crosses val="autoZero"/>
      </c:ser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1296850279177782E-2"/>
          <c:y val="0"/>
          <c:w val="0.69323097112860887"/>
          <c:h val="0.857057180933375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9"/>
          <c:dPt>
            <c:idx val="0"/>
            <c:bubble3D val="0"/>
            <c:explosion val="20"/>
            <c:extLst>
              <c:ext xmlns:c16="http://schemas.microsoft.com/office/drawing/2014/chart" uri="{C3380CC4-5D6E-409C-BE32-E72D297353CC}">
                <c16:uniqueId val="{00000003-F3FE-42D7-ACD6-5FCF6036298E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0-F3FE-42D7-ACD6-5FCF6036298E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F3FE-42D7-ACD6-5FCF6036298E}"/>
              </c:ext>
            </c:extLst>
          </c:dPt>
          <c:dPt>
            <c:idx val="4"/>
            <c:bubble3D val="0"/>
            <c:spPr>
              <a:solidFill>
                <a:srgbClr val="FF99CC"/>
              </a:solidFill>
            </c:spPr>
            <c:extLst>
              <c:ext xmlns:c16="http://schemas.microsoft.com/office/drawing/2014/chart" uri="{C3380CC4-5D6E-409C-BE32-E72D297353CC}">
                <c16:uniqueId val="{00000002-F3FE-42D7-ACD6-5FCF6036298E}"/>
              </c:ext>
            </c:extLst>
          </c:dPt>
          <c:dLbls>
            <c:dLbl>
              <c:idx val="0"/>
              <c:layout>
                <c:manualLayout>
                  <c:x val="-0.13491715028575577"/>
                  <c:y val="-0.50377200145983814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200" b="1" baseline="0" dirty="0">
                        <a:latin typeface="Times New Roman" pitchFamily="18" charset="0"/>
                        <a:cs typeface="Times New Roman" pitchFamily="18" charset="0"/>
                      </a:rPr>
                      <a:t>68 </a:t>
                    </a:r>
                    <a:r>
                      <a:rPr lang="en-US" sz="1200" b="1" dirty="0">
                        <a:latin typeface="Times New Roman" pitchFamily="18" charset="0"/>
                        <a:cs typeface="Times New Roman" pitchFamily="18" charset="0"/>
                      </a:rPr>
                      <a:t>%       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3FE-42D7-ACD6-5FCF6036298E}"/>
                </c:ext>
              </c:extLst>
            </c:dLbl>
            <c:dLbl>
              <c:idx val="1"/>
              <c:layout>
                <c:manualLayout>
                  <c:x val="-1.0597593526813802E-2"/>
                  <c:y val="-0.10619001654965075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baseline="0" dirty="0"/>
                      <a:t>4 </a:t>
                    </a:r>
                    <a:r>
                      <a:rPr lang="en-US" dirty="0"/>
                      <a:t>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890310586176725E-2"/>
                      <c:h val="5.777738602384804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F3FE-42D7-ACD6-5FCF6036298E}"/>
                </c:ext>
              </c:extLst>
            </c:dLbl>
            <c:dLbl>
              <c:idx val="2"/>
              <c:layout>
                <c:manualLayout>
                  <c:x val="4.1857493701815421E-2"/>
                  <c:y val="-5.4410816172405431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19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3FE-42D7-ACD6-5FCF6036298E}"/>
                </c:ext>
              </c:extLst>
            </c:dLbl>
            <c:dLbl>
              <c:idx val="3"/>
              <c:layout>
                <c:manualLayout>
                  <c:x val="9.0548447069116363E-3"/>
                  <c:y val="8.5857436167723084E-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2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777777777777778E-2"/>
                      <c:h val="4.631283176970655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F3FE-42D7-ACD6-5FCF6036298E}"/>
                </c:ext>
              </c:extLst>
            </c:dLbl>
            <c:dLbl>
              <c:idx val="4"/>
              <c:layout>
                <c:manualLayout>
                  <c:x val="5.2001769912712985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baseline="0" dirty="0"/>
                      <a:t>8 </a:t>
                    </a:r>
                    <a:r>
                      <a:rPr lang="en-US" dirty="0"/>
                      <a:t>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3FE-42D7-ACD6-5FCF6036298E}"/>
                </c:ext>
              </c:extLst>
            </c:dLbl>
            <c:numFmt formatCode="0.00%" sourceLinked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Электронные аукционы - 495 закупок   (ЦК  5 153,7  млн.руб.)</c:v>
                </c:pt>
                <c:pt idx="1">
                  <c:v>Конкурсы  -  29 закупок                               (ЦК  759,6  млн.руб.)</c:v>
                </c:pt>
                <c:pt idx="2">
                  <c:v>Запрос котировок - 138 закупок                      (ЦК 102,1 млн.руб.)</c:v>
                </c:pt>
                <c:pt idx="3">
                  <c:v>Совместные конкурсы  -  12 закупок              (ЦК 481,2 млн.руб.)</c:v>
                </c:pt>
                <c:pt idx="4">
                  <c:v>Совместные электронные аукционы -  60 закупок  (ЦК 408,5 млн.руб.)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0.67500000000000004</c:v>
                </c:pt>
                <c:pt idx="1">
                  <c:v>3.9E-2</c:v>
                </c:pt>
                <c:pt idx="2">
                  <c:v>0.188</c:v>
                </c:pt>
                <c:pt idx="3">
                  <c:v>1.6E-2</c:v>
                </c:pt>
                <c:pt idx="4">
                  <c:v>8.2000000000000003E-2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3FE-42D7-ACD6-5FCF60362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9196041732247437"/>
          <c:y val="0"/>
          <c:w val="0.30705015230672478"/>
          <c:h val="0.95135116100481387"/>
        </c:manualLayout>
      </c:layout>
      <c:overlay val="0"/>
      <c:txPr>
        <a:bodyPr/>
        <a:lstStyle/>
        <a:p>
          <a:pPr>
            <a:defRPr sz="1200"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8053076374045419E-2"/>
          <c:y val="2.1895887230765729E-2"/>
          <c:w val="0.90403287158022627"/>
          <c:h val="0.696725944358883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Кол-во участников 2 и более</c:v>
                </c:pt>
                <c:pt idx="1">
                  <c:v>Единственный участник закупки </c:v>
                </c:pt>
                <c:pt idx="2">
                  <c:v>Не подано ни одной заявки                                                   (или все заявки были отклонены)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414</c:v>
                </c:pt>
                <c:pt idx="1">
                  <c:v>587</c:v>
                </c:pt>
                <c:pt idx="2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CA-4037-A0DE-5895ABD592C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Кол-во участников 2 и более</c:v>
                </c:pt>
                <c:pt idx="1">
                  <c:v>Единственный участник закупки </c:v>
                </c:pt>
                <c:pt idx="2">
                  <c:v>Не подано ни одной заявки                                                   (или все заявки были отклонены)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441</c:v>
                </c:pt>
                <c:pt idx="1">
                  <c:v>420</c:v>
                </c:pt>
                <c:pt idx="2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CA-4037-A0DE-5895ABD592C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Кол-во участников 2 и более</c:v>
                </c:pt>
                <c:pt idx="1">
                  <c:v>Единственный участник закупки </c:v>
                </c:pt>
                <c:pt idx="2">
                  <c:v>Не подано ни одной заявки                                                   (или все заявки были отклонены)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412</c:v>
                </c:pt>
                <c:pt idx="1">
                  <c:v>322</c:v>
                </c:pt>
                <c:pt idx="2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CA-4037-A0DE-5895ABD592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6715791"/>
        <c:axId val="596723695"/>
      </c:barChart>
      <c:catAx>
        <c:axId val="596715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96723695"/>
        <c:crosses val="autoZero"/>
        <c:auto val="1"/>
        <c:lblAlgn val="ctr"/>
        <c:lblOffset val="100"/>
        <c:noMultiLvlLbl val="0"/>
      </c:catAx>
      <c:valAx>
        <c:axId val="596723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96715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783716737931052"/>
          <c:y val="0.86377864940937266"/>
          <c:w val="0.63124652650762492"/>
          <c:h val="0.136221350590627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 i="0" baseline="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0321180008752666E-2"/>
          <c:y val="2.0843979176998737E-2"/>
          <c:w val="0.74461985372979111"/>
          <c:h val="0.918167787913020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0-CE39-487F-B8CF-B4562D5E5572}"/>
              </c:ext>
            </c:extLst>
          </c:dPt>
          <c:cat>
            <c:strRef>
              <c:f>Лист1!$A$2:$A$3</c:f>
              <c:strCache>
                <c:ptCount val="2"/>
                <c:pt idx="0">
                  <c:v>4022,1 тыс.руб.</c:v>
                </c:pt>
                <c:pt idx="1">
                  <c:v>525,2 тыс.руб.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4022.1</c:v>
                </c:pt>
                <c:pt idx="1">
                  <c:v>525.20000000000005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39-487F-B8CF-B4562D5E5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428985200"/>
        <c:axId val="428987168"/>
        <c:axId val="0"/>
      </c:bar3DChart>
      <c:catAx>
        <c:axId val="428985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 i="0" baseline="0"/>
            </a:pPr>
            <a:endParaRPr lang="ru-RU"/>
          </a:p>
        </c:txPr>
        <c:crossAx val="428987168"/>
        <c:crosses val="autoZero"/>
        <c:auto val="1"/>
        <c:lblAlgn val="ctr"/>
        <c:lblOffset val="100"/>
        <c:noMultiLvlLbl val="0"/>
      </c:catAx>
      <c:valAx>
        <c:axId val="428987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8985200"/>
        <c:crosses val="autoZero"/>
        <c:crossBetween val="between"/>
      </c:valAx>
    </c:plotArea>
    <c:plotVisOnly val="1"/>
    <c:dispBlanksAs val="zero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3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2816621050012444E-2"/>
          <c:y val="0"/>
          <c:w val="0.66973109613394344"/>
          <c:h val="0.827995457101988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explosion val="1"/>
          <c:dPt>
            <c:idx val="0"/>
            <c:bubble3D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3F55-4CBB-A31B-4D54DABC582A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3F55-4CBB-A31B-4D54DABC582A}"/>
              </c:ext>
            </c:extLst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3F55-4CBB-A31B-4D54DABC582A}"/>
              </c:ext>
            </c:extLst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3F55-4CBB-A31B-4D54DABC582A}"/>
              </c:ext>
            </c:extLst>
          </c:dPt>
          <c:dLbls>
            <c:dLbl>
              <c:idx val="0"/>
              <c:layout>
                <c:manualLayout>
                  <c:x val="-0.34708302889107523"/>
                  <c:y val="0.3109439111285186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1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rPr>
                      <a:t>42 заседания</a:t>
                    </a:r>
                    <a:endParaRPr lang="ru-RU" sz="1100" baseline="0" dirty="0">
                      <a:latin typeface="Times New Roman" panose="02020603050405020304" pitchFamily="18" charset="0"/>
                    </a:endParaRPr>
                  </a:p>
                </c:rich>
              </c:tx>
              <c:numFmt formatCode="\О\с\н\о\в\н\о\й" sourceLinked="0"/>
              <c:spPr>
                <a:solidFill>
                  <a:schemeClr val="lt1"/>
                </a:solidFill>
                <a:ln w="19050" cap="flat" cmpd="sng" algn="ctr">
                  <a:solidFill>
                    <a:schemeClr val="accent4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588470465770681"/>
                      <c:h val="7.852466178971566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3F55-4CBB-A31B-4D54DABC582A}"/>
                </c:ext>
              </c:extLst>
            </c:dLbl>
            <c:dLbl>
              <c:idx val="1"/>
              <c:layout>
                <c:manualLayout>
                  <c:x val="7.1966011686037223E-2"/>
                  <c:y val="3.94101510088622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sz="11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rPr>
                      <a:t>6 заседаний</a:t>
                    </a:r>
                    <a:endParaRPr lang="ru-RU" sz="1100" baseline="0" dirty="0">
                      <a:latin typeface="Times New Roman" panose="02020603050405020304" pitchFamily="18" charset="0"/>
                    </a:endParaRPr>
                  </a:p>
                </c:rich>
              </c:tx>
              <c:numFmt formatCode="\О\с\н\о\в\н\о\й" sourceLinked="0"/>
              <c:spPr>
                <a:solidFill>
                  <a:schemeClr val="lt1"/>
                </a:solidFill>
                <a:ln w="19050" cap="flat" cmpd="sng" algn="ctr">
                  <a:solidFill>
                    <a:schemeClr val="accent4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90929918635274"/>
                      <c:h val="6.093019579021134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3F55-4CBB-A31B-4D54DABC582A}"/>
                </c:ext>
              </c:extLst>
            </c:dLbl>
            <c:dLbl>
              <c:idx val="2"/>
              <c:layout>
                <c:manualLayout>
                  <c:x val="-6.0821604624410859E-3"/>
                  <c:y val="-3.34552671230974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en-US" sz="1100" baseline="0" dirty="0">
                        <a:latin typeface="Times New Roman" panose="02020603050405020304" pitchFamily="18" charset="0"/>
                      </a:rPr>
                      <a:t>12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lt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488804987901663E-2"/>
                      <c:h val="5.81743087573602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3F55-4CBB-A31B-4D54DABC582A}"/>
                </c:ext>
              </c:extLst>
            </c:dLbl>
            <c:dLbl>
              <c:idx val="3"/>
              <c:layout>
                <c:manualLayout>
                  <c:x val="9.486028321992275E-2"/>
                  <c:y val="2.217158162981890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</a:p>
                </c:rich>
              </c:tx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F55-4CBB-A31B-4D54DABC582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2,3%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F55-4CBB-A31B-4D54DABC582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2,4%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3F55-4CBB-A31B-4D54DABC582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1,4%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3F55-4CBB-A31B-4D54DABC582A}"/>
                </c:ext>
              </c:extLst>
            </c:dLbl>
            <c:numFmt formatCode="\О\с\н\о\в\н\о\й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1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Жалобы  в УФАС России по Белгород. обл.  по  закупкам в части  ТЗ,  требований предъявляемых к участникам по запретам и ограничениям 20 (необоснованных-13, обоснованная - 1 принятия решения комиссией,  обоснованные  в отношении действий заказчика - 6)</c:v>
                </c:pt>
                <c:pt idx="1">
                  <c:v>Обращения о включении в Реестр недобросовестных поставщиков (РНП) - 6 (решение о не включении в РНП -5,  решение о включении в РНП -1)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0.875</c:v>
                </c:pt>
                <c:pt idx="1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55-4CBB-A31B-4D54DABC582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59716522458579391"/>
          <c:y val="0"/>
          <c:w val="0.40030143092537207"/>
          <c:h val="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6-01-22T15:37:08.448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0.47324</cdr:x>
      <cdr:y>0.53668</cdr:y>
    </cdr:from>
    <cdr:to>
      <cdr:x>0.52507</cdr:x>
      <cdr:y>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58F1AF85-CB7E-49FE-B34E-49327F40A0B3}"/>
            </a:ext>
          </a:extLst>
        </cdr:cNvPr>
        <cdr:cNvSpPr txBox="1"/>
      </cdr:nvSpPr>
      <cdr:spPr>
        <a:xfrm xmlns:a="http://schemas.openxmlformats.org/drawingml/2006/main">
          <a:off x="3748442" y="2589254"/>
          <a:ext cx="410578" cy="22352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0.17273</cdr:x>
      <cdr:y>0.13433</cdr:y>
    </cdr:from>
    <cdr:to>
      <cdr:x>0.5</cdr:x>
      <cdr:y>0.34328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6F722E32-78FE-4731-8076-43A8620C7649}"/>
            </a:ext>
          </a:extLst>
        </cdr:cNvPr>
        <cdr:cNvSpPr txBox="1"/>
      </cdr:nvSpPr>
      <cdr:spPr>
        <a:xfrm xmlns:a="http://schemas.openxmlformats.org/drawingml/2006/main">
          <a:off x="1368152" y="648072"/>
          <a:ext cx="2592288" cy="1008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0.18141</cdr:x>
      <cdr:y>0.15609</cdr:y>
    </cdr:from>
    <cdr:to>
      <cdr:x>0.30908</cdr:x>
      <cdr:y>0.23686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CA18E52-D552-4EB7-82A3-24A70937BB1F}"/>
            </a:ext>
          </a:extLst>
        </cdr:cNvPr>
        <cdr:cNvSpPr txBox="1"/>
      </cdr:nvSpPr>
      <cdr:spPr>
        <a:xfrm xmlns:a="http://schemas.openxmlformats.org/drawingml/2006/main">
          <a:off x="920863" y="758587"/>
          <a:ext cx="648060" cy="3925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1118</a:t>
          </a:r>
        </a:p>
      </cdr:txBody>
    </cdr:sp>
  </cdr:relSizeAnchor>
  <cdr:relSizeAnchor xmlns:cdr="http://schemas.openxmlformats.org/drawingml/2006/chartDrawing">
    <cdr:from>
      <cdr:x>0.48038</cdr:x>
      <cdr:y>0.19987</cdr:y>
    </cdr:from>
    <cdr:to>
      <cdr:x>0.59749</cdr:x>
      <cdr:y>0.27604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E175301-397E-41BF-8AB1-42A910F2C8DD}"/>
            </a:ext>
          </a:extLst>
        </cdr:cNvPr>
        <cdr:cNvSpPr txBox="1"/>
      </cdr:nvSpPr>
      <cdr:spPr>
        <a:xfrm xmlns:a="http://schemas.openxmlformats.org/drawingml/2006/main">
          <a:off x="2438453" y="971372"/>
          <a:ext cx="594457" cy="3701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965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6347" cy="496490"/>
          </a:xfrm>
          <a:prstGeom prst="rect">
            <a:avLst/>
          </a:prstGeom>
        </p:spPr>
        <p:txBody>
          <a:bodyPr vert="horz" lIns="91255" tIns="45627" rIns="91255" bIns="4562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344" y="2"/>
            <a:ext cx="2946347" cy="496490"/>
          </a:xfrm>
          <a:prstGeom prst="rect">
            <a:avLst/>
          </a:prstGeom>
        </p:spPr>
        <p:txBody>
          <a:bodyPr vert="horz" lIns="91255" tIns="45627" rIns="91255" bIns="45627" rtlCol="0"/>
          <a:lstStyle>
            <a:lvl1pPr algn="r">
              <a:defRPr sz="1200"/>
            </a:lvl1pPr>
          </a:lstStyle>
          <a:p>
            <a:fld id="{6F59747B-4269-4F94-BF56-BEA8137A67CA}" type="datetimeFigureOut">
              <a:rPr lang="ru-RU" smtClean="0"/>
              <a:pPr/>
              <a:t>25.02.2026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5" tIns="45627" rIns="91255" bIns="4562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16668"/>
            <a:ext cx="5439410" cy="4468416"/>
          </a:xfrm>
          <a:prstGeom prst="rect">
            <a:avLst/>
          </a:prstGeom>
        </p:spPr>
        <p:txBody>
          <a:bodyPr vert="horz" lIns="91255" tIns="45627" rIns="91255" bIns="4562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31602"/>
            <a:ext cx="2946347" cy="496490"/>
          </a:xfrm>
          <a:prstGeom prst="rect">
            <a:avLst/>
          </a:prstGeom>
        </p:spPr>
        <p:txBody>
          <a:bodyPr vert="horz" lIns="91255" tIns="45627" rIns="91255" bIns="4562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344" y="9431602"/>
            <a:ext cx="2946347" cy="496490"/>
          </a:xfrm>
          <a:prstGeom prst="rect">
            <a:avLst/>
          </a:prstGeom>
        </p:spPr>
        <p:txBody>
          <a:bodyPr vert="horz" lIns="91255" tIns="45627" rIns="91255" bIns="45627" rtlCol="0" anchor="b"/>
          <a:lstStyle>
            <a:lvl1pPr algn="r">
              <a:defRPr sz="1200"/>
            </a:lvl1pPr>
          </a:lstStyle>
          <a:p>
            <a:fld id="{35B12BC9-FDC1-4BA0-84B2-C918AE6030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95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12BC9-FDC1-4BA0-84B2-C918AE6030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415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12BC9-FDC1-4BA0-84B2-C918AE6030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334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3211">
              <a:defRPr/>
            </a:pPr>
            <a:fld id="{35B12BC9-FDC1-4BA0-84B2-C918AE603043}" type="slidenum">
              <a:rPr lang="ru-RU">
                <a:solidFill>
                  <a:prstClr val="black"/>
                </a:solidFill>
                <a:latin typeface="Calibri"/>
              </a:rPr>
              <a:pPr defTabSz="913211">
                <a:defRPr/>
              </a:pPr>
              <a:t>10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6844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3211">
              <a:defRPr/>
            </a:pPr>
            <a:fld id="{35B12BC9-FDC1-4BA0-84B2-C918AE603043}" type="slidenum">
              <a:rPr lang="ru-RU">
                <a:solidFill>
                  <a:prstClr val="black"/>
                </a:solidFill>
                <a:latin typeface="Calibri"/>
              </a:rPr>
              <a:pPr defTabSz="913211">
                <a:defRPr/>
              </a:pPr>
              <a:t>12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9253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3211">
              <a:defRPr/>
            </a:pPr>
            <a:fld id="{35B12BC9-FDC1-4BA0-84B2-C918AE603043}" type="slidenum">
              <a:rPr lang="ru-RU">
                <a:solidFill>
                  <a:prstClr val="black"/>
                </a:solidFill>
                <a:latin typeface="Calibri"/>
              </a:rPr>
              <a:pPr defTabSz="913211">
                <a:defRPr/>
              </a:pPr>
              <a:t>13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18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12BC9-FDC1-4BA0-84B2-C918AE6030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694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16632"/>
            <a:ext cx="7455202" cy="2808312"/>
          </a:xfrm>
        </p:spPr>
        <p:txBody>
          <a:bodyPr>
            <a:noAutofit/>
          </a:bodyPr>
          <a:lstStyle/>
          <a:p>
            <a:pPr algn="ctr"/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«Итоги работы управления муниципального заказа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 2025 год»</a:t>
            </a:r>
          </a:p>
        </p:txBody>
      </p:sp>
      <p:pic>
        <p:nvPicPr>
          <p:cNvPr id="3078" name="Picture 6" descr="http://www.advanserv.ru/project/data/zakon_44f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283006"/>
            <a:ext cx="4357718" cy="2574993"/>
          </a:xfrm>
          <a:prstGeom prst="rect">
            <a:avLst/>
          </a:prstGeom>
          <a:noFill/>
        </p:spPr>
      </p:pic>
      <p:pic>
        <p:nvPicPr>
          <p:cNvPr id="9" name="Picture 8" descr="Рисунок7777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135728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3"/>
          <p:cNvSpPr txBox="1">
            <a:spLocks/>
          </p:cNvSpPr>
          <p:nvPr/>
        </p:nvSpPr>
        <p:spPr>
          <a:xfrm>
            <a:off x="0" y="317537"/>
            <a:ext cx="9143999" cy="59118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60000" lnSpcReduction="20000"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rgbClr val="5C92B5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rgbClr val="5C92B5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5C92B5">
                  <a:lumMod val="50000"/>
                </a:srgb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53548A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95536" y="338785"/>
            <a:ext cx="80010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C92B5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Анализ сложившейся экономии в разрезе классификатора продукции по видам экономической деятельности</a:t>
            </a:r>
          </a:p>
        </p:txBody>
      </p:sp>
      <p:sp>
        <p:nvSpPr>
          <p:cNvPr id="5" name="Текст 6"/>
          <p:cNvSpPr txBox="1">
            <a:spLocks/>
          </p:cNvSpPr>
          <p:nvPr/>
        </p:nvSpPr>
        <p:spPr>
          <a:xfrm>
            <a:off x="8643966" y="9224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None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Georgia"/>
              </a:rPr>
              <a:t>9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777956"/>
              </p:ext>
            </p:extLst>
          </p:nvPr>
        </p:nvGraphicFramePr>
        <p:xfrm>
          <a:off x="179512" y="985116"/>
          <a:ext cx="8784977" cy="5774335"/>
        </p:xfrm>
        <a:graphic>
          <a:graphicData uri="http://schemas.openxmlformats.org/drawingml/2006/table">
            <a:tbl>
              <a:tblPr firstRow="1" firstCol="1" bandRow="1"/>
              <a:tblGrid>
                <a:gridCol w="308193">
                  <a:extLst>
                    <a:ext uri="{9D8B030D-6E8A-4147-A177-3AD203B41FA5}">
                      <a16:colId xmlns:a16="http://schemas.microsoft.com/office/drawing/2014/main" val="67360086"/>
                    </a:ext>
                  </a:extLst>
                </a:gridCol>
                <a:gridCol w="2900110">
                  <a:extLst>
                    <a:ext uri="{9D8B030D-6E8A-4147-A177-3AD203B41FA5}">
                      <a16:colId xmlns:a16="http://schemas.microsoft.com/office/drawing/2014/main" val="2270428901"/>
                    </a:ext>
                  </a:extLst>
                </a:gridCol>
                <a:gridCol w="1544227">
                  <a:extLst>
                    <a:ext uri="{9D8B030D-6E8A-4147-A177-3AD203B41FA5}">
                      <a16:colId xmlns:a16="http://schemas.microsoft.com/office/drawing/2014/main" val="2437713278"/>
                    </a:ext>
                  </a:extLst>
                </a:gridCol>
                <a:gridCol w="1666459">
                  <a:extLst>
                    <a:ext uri="{9D8B030D-6E8A-4147-A177-3AD203B41FA5}">
                      <a16:colId xmlns:a16="http://schemas.microsoft.com/office/drawing/2014/main" val="2696978848"/>
                    </a:ext>
                  </a:extLst>
                </a:gridCol>
                <a:gridCol w="1098644">
                  <a:extLst>
                    <a:ext uri="{9D8B030D-6E8A-4147-A177-3AD203B41FA5}">
                      <a16:colId xmlns:a16="http://schemas.microsoft.com/office/drawing/2014/main" val="2013284806"/>
                    </a:ext>
                  </a:extLst>
                </a:gridCol>
                <a:gridCol w="1267344">
                  <a:extLst>
                    <a:ext uri="{9D8B030D-6E8A-4147-A177-3AD203B41FA5}">
                      <a16:colId xmlns:a16="http://schemas.microsoft.com/office/drawing/2014/main" val="828289685"/>
                    </a:ext>
                  </a:extLst>
                </a:gridCol>
              </a:tblGrid>
              <a:tr h="652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Начальная максимальная цена контракта, (</a:t>
                      </a:r>
                      <a:r>
                        <a:rPr lang="ru-RU" sz="105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Цена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итогам торгов, (</a:t>
                      </a:r>
                      <a:r>
                        <a:rPr lang="ru-RU" sz="105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Условная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экономия, (</a:t>
                      </a:r>
                      <a:r>
                        <a:rPr lang="ru-RU" sz="105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Условная экономия в процентах от начальной цены контракта, (%)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050721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Химическая продукция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6 361 712,35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4 606 275,00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1 755 437,35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27,6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343987"/>
                  </a:ext>
                </a:extLst>
              </a:tr>
              <a:tr h="3075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Поставка мебели, текстильной продукции и оборудования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345 444 606,28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256 110 651,74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89 333 954,54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25,9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5378704"/>
                  </a:ext>
                </a:extLst>
              </a:tr>
              <a:tr h="3075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Услуги в области архитектуры и инженерно-технического проектирования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100 306 863,00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79 136 548,33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21 170 314,67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21,1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3406366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Строительные материалы и хозяйственные товары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77 485 126,48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63 157 685,30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14 327 441,18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871594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Спецодежда и обувь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12 033 351,40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9 930 583,30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2 102 768,10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218346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Озеленение и ландшафтное обустройство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270 747 128,25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229 365 451,30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41 381 676,95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15,3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4514728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Прочие товары и услги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62 292 610,80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54 361 770,35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7 930 840,45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12,7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622909"/>
                  </a:ext>
                </a:extLst>
              </a:tr>
              <a:tr h="3075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Печатная и наградная продукция, канцелярские товары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6 013 251,86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5 281 108,54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732 143,32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076981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Образовательные услуги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1 058 010,00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958 601,00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99 409,00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9712967"/>
                  </a:ext>
                </a:extLst>
              </a:tr>
              <a:tr h="4612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Обслуживание зданий, сооружений, территорий, уборка территорий, вывоз и утилизация ЖБО и ТБО, освещение, охрана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614 363 801,52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558 115 009,64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56 248 791,88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81521"/>
                  </a:ext>
                </a:extLst>
              </a:tr>
              <a:tr h="3075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Офисная и оргтехника, ремонт и обслуживание офисной и оргтехники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21 073 461,17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19 160 326,33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1 913 134,84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9,1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416078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Транспортные услуги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28 797 094,40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26 357 774,34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2 439 320,06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545364"/>
                  </a:ext>
                </a:extLst>
              </a:tr>
              <a:tr h="3075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Строительство, благоустройство и капитальный ремонт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3 255 979 864,84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3 028 962 618,84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227 017 246,00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554086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Продукты питания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200 417 604,64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186 534 743,94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13 882 860,70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6,9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3799354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Проведение мероприятий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7 310 000,00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7 020 153,49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289 846,51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5586649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Проведение медицинского осмотра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3 389 934,37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3 255 775,61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134 158,76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885484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Телекоммуникационные услуги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69 922 105,00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68 525 575,42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1 396 529,58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739071"/>
                  </a:ext>
                </a:extLst>
              </a:tr>
              <a:tr h="4612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Приобретение автотранспорта и техники, техническое обслуживание автотранспорта и техники, запасные части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123 161 183,50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121 900 085,60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1 261 097,90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5177514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Приобретение жилых помещений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181 042 335,00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181 041 000,00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1 335,00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0,01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9648047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Услуги по организации питания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503 827 301,32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503 827 301,32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949125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Кредитные ресурсы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1 343 800 000,00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1 343 800 000,00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341266"/>
                  </a:ext>
                </a:extLst>
              </a:tr>
              <a:tr h="1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Горюче-смазочные материалы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153 735 004,34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153 735 004,34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597021"/>
                  </a:ext>
                </a:extLst>
              </a:tr>
              <a:tr h="16315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7 388 562 350,52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6 905 144 043,73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483 418 306,79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6,5 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40" marR="554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432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823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3">
            <a:extLst>
              <a:ext uri="{FF2B5EF4-FFF2-40B4-BE49-F238E27FC236}">
                <a16:creationId xmlns:a16="http://schemas.microsoft.com/office/drawing/2014/main" id="{7116A5BF-AE19-4029-8133-1183D90324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620688"/>
            <a:ext cx="8229600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участников закупок с 2023 по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г.г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2B05A1D2-9779-4EC3-B906-02717754D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069523"/>
              </p:ext>
            </p:extLst>
          </p:nvPr>
        </p:nvGraphicFramePr>
        <p:xfrm>
          <a:off x="457200" y="1397000"/>
          <a:ext cx="8507288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27DE56F-7CBA-4D5C-B0CA-F1157C65AD52}"/>
              </a:ext>
            </a:extLst>
          </p:cNvPr>
          <p:cNvSpPr/>
          <p:nvPr/>
        </p:nvSpPr>
        <p:spPr>
          <a:xfrm>
            <a:off x="1619672" y="2708920"/>
            <a:ext cx="50405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414</a:t>
            </a:r>
            <a:endParaRPr lang="en-US" sz="1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1430248-CBB1-4E9E-96D1-82A82337AA23}"/>
              </a:ext>
            </a:extLst>
          </p:cNvPr>
          <p:cNvSpPr/>
          <p:nvPr/>
        </p:nvSpPr>
        <p:spPr>
          <a:xfrm>
            <a:off x="2132450" y="2503944"/>
            <a:ext cx="5936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441</a:t>
            </a:r>
            <a:endParaRPr lang="en-US" sz="1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6A69DDC-BFD8-4158-BA0D-4316452966FC}"/>
              </a:ext>
            </a:extLst>
          </p:cNvPr>
          <p:cNvSpPr/>
          <p:nvPr/>
        </p:nvSpPr>
        <p:spPr>
          <a:xfrm>
            <a:off x="2697800" y="2673221"/>
            <a:ext cx="5936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412</a:t>
            </a:r>
            <a:endParaRPr lang="en-US" sz="1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CB3C8C3-4529-42E4-92A3-8AEF5FB81AC4}"/>
              </a:ext>
            </a:extLst>
          </p:cNvPr>
          <p:cNvSpPr/>
          <p:nvPr/>
        </p:nvSpPr>
        <p:spPr>
          <a:xfrm>
            <a:off x="4097743" y="1700808"/>
            <a:ext cx="5936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587</a:t>
            </a:r>
            <a:endParaRPr lang="en-US" sz="1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369156B-F00A-446C-B3AB-A1879C4D4B14}"/>
              </a:ext>
            </a:extLst>
          </p:cNvPr>
          <p:cNvSpPr/>
          <p:nvPr/>
        </p:nvSpPr>
        <p:spPr>
          <a:xfrm>
            <a:off x="4672166" y="2539643"/>
            <a:ext cx="5936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420</a:t>
            </a:r>
            <a:endParaRPr lang="en-US" sz="1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519B9029-996B-422C-98CE-C3F546ED728F}"/>
              </a:ext>
            </a:extLst>
          </p:cNvPr>
          <p:cNvSpPr/>
          <p:nvPr/>
        </p:nvSpPr>
        <p:spPr>
          <a:xfrm>
            <a:off x="5265794" y="3090446"/>
            <a:ext cx="5936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322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805A4D6-138F-4A87-B47B-C5F83ED2B647}"/>
              </a:ext>
            </a:extLst>
          </p:cNvPr>
          <p:cNvSpPr/>
          <p:nvPr/>
        </p:nvSpPr>
        <p:spPr>
          <a:xfrm>
            <a:off x="6660232" y="4365104"/>
            <a:ext cx="5936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88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E072DFF-275D-421E-BFC5-5A59699A84D2}"/>
              </a:ext>
            </a:extLst>
          </p:cNvPr>
          <p:cNvSpPr/>
          <p:nvPr/>
        </p:nvSpPr>
        <p:spPr>
          <a:xfrm>
            <a:off x="7777232" y="4429690"/>
            <a:ext cx="5936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76</a:t>
            </a:r>
            <a:endParaRPr lang="en-US" sz="1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B9E87A0-78E7-4283-BF5C-F2AADF151FD8}"/>
              </a:ext>
            </a:extLst>
          </p:cNvPr>
          <p:cNvSpPr/>
          <p:nvPr/>
        </p:nvSpPr>
        <p:spPr>
          <a:xfrm>
            <a:off x="7218732" y="4397397"/>
            <a:ext cx="5936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79</a:t>
            </a:r>
          </a:p>
        </p:txBody>
      </p:sp>
      <p:sp>
        <p:nvSpPr>
          <p:cNvPr id="14" name="Текст 6">
            <a:extLst>
              <a:ext uri="{FF2B5EF4-FFF2-40B4-BE49-F238E27FC236}">
                <a16:creationId xmlns:a16="http://schemas.microsoft.com/office/drawing/2014/main" id="{A098667E-150E-4E67-83F7-BC748F4E2C16}"/>
              </a:ext>
            </a:extLst>
          </p:cNvPr>
          <p:cNvSpPr txBox="1">
            <a:spLocks/>
          </p:cNvSpPr>
          <p:nvPr/>
        </p:nvSpPr>
        <p:spPr>
          <a:xfrm>
            <a:off x="8604448" y="0"/>
            <a:ext cx="539552" cy="3326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10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530272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 txBox="1">
            <a:spLocks noGrp="1"/>
          </p:cNvSpPr>
          <p:nvPr>
            <p:ph type="title"/>
          </p:nvPr>
        </p:nvSpPr>
        <p:spPr>
          <a:xfrm>
            <a:off x="0" y="411170"/>
            <a:ext cx="9144000" cy="73889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Информация в разрезе заказчиков</a:t>
            </a:r>
            <a:r>
              <a:rPr kumimoji="0" lang="ru-RU" sz="1900" b="1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городского округа «Город Белгород» </a:t>
            </a:r>
            <a:br>
              <a:rPr kumimoji="0" lang="ru-RU" sz="1900" b="1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kumimoji="0" lang="ru-RU" sz="1900" b="1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закупкам, размещенным в 2025 году с лимитами финансирования  2025 года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Текст 6"/>
          <p:cNvSpPr txBox="1">
            <a:spLocks/>
          </p:cNvSpPr>
          <p:nvPr/>
        </p:nvSpPr>
        <p:spPr>
          <a:xfrm>
            <a:off x="8572528" y="9224"/>
            <a:ext cx="571472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11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611964"/>
              </p:ext>
            </p:extLst>
          </p:nvPr>
        </p:nvGraphicFramePr>
        <p:xfrm>
          <a:off x="53752" y="1275503"/>
          <a:ext cx="9036496" cy="5547512"/>
        </p:xfrm>
        <a:graphic>
          <a:graphicData uri="http://schemas.openxmlformats.org/drawingml/2006/table">
            <a:tbl>
              <a:tblPr/>
              <a:tblGrid>
                <a:gridCol w="337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6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0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40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03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05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п/п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Наименование заказчика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Количество закупок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НМЦК (руб.)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ЦК (руб.)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Экономия </a:t>
                      </a:r>
                    </a:p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(руб.)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"УПРАВЛЕНИЕ БЕЛГОРБЛАГОУСТРОЙСТВО"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825 395 363,68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713 265 993,37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112 129 370,31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БЕЛГОРОДА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37 293 187,82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32 611 642,61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4 681 545,21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 БЮДЖЕТНЫЕ ОБЩЕОБРАЗОВАТЕЛЬНЫЕ УЧРЕЖДЕНИЯ (46 заказчиков)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348 378 605,83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299 479 607,34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48 898 998,49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7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«УПРАВЛЕНИЕ КАПИТАЛЬНОГО СТРОИТЕЛЬСТВА"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1 510 578 412,27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1 360 957 951,45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149 620 460,82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7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МУНИЦИПАЛЬНЫЕ  БЮДЖЕТНЫЕ ДОШКОЛЬНЫЕ ОБРАЗОВАТЕЛЬНЫЕ УЧРЕЖДЕНИ (64 заказчика)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110 933 418,87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108 674 237,79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2 259 181,08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"ГОРОДСКОЙ ЖИЛИЩНЫЙ ФОНД"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178 086 194,75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177 519 480,13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566 714,62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83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7.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"УПРАВЛЕНИЕ ОБЕСПЕЧЕНИЯ ДЕЯТЕЛЬНОСТИ"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31 615 253,00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31 237 919,09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377 333,91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94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8.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"ГОРРИТУАЛСЕРВИС"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12 830 905,78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8 459 662,20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4 371 243,58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"ГОЧС"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16 430 776,80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15 758 415,65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672 361,15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10.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"ЦЕНТР БУХГАЛТЕРСКОГО УЧЕТА"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3 273 195,94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2 529 986,34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743 209,60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11.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"НАУЧНО-МЕТОДИЧЕСКИЙ ИНФОРМАЦИОННЫЙ ЦЕНТР"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185 635 920,28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141 637 479,53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43 998 440,75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43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12.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«КОМПЛЕКСНЫЙ ЦЕНТР СОЦИАЛЬНОГО ОБСЛУЖИВАНИЯ НАСЕЛЕНИЯ"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3 492 720,00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2 829 436,40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663 283,60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8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13.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СОЦИАЛЬНОЙ ЗАЩИТЫ НАСЕЛЕНИЯ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3 257 219,30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2 285 469,23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971 750,07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14.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КУЛЬТУРЫ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2 800 000,00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2 485 000,00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315 000,00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15.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"МУНИЦИПАЛЬНАЯ СТРАЖА"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2 710 281,80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2 631 931,79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78 350,01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16.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ИМУЩЕСТВЕННЫХ И ЗЕМЕЛЬНЫХ ОТНОШЕНИЙ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6 005 194,00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6 005 194,00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17.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«ЦРО МУНИЦИПАЛЬНЫХ ОБРАЗОВАТЕЛЬНЫХ УЧРЕЖДЕНИЙ"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3 921 636,91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3 700 640,62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220 996,29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81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18.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ГОРОДСКОГО ХОЗЯЙСТВА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36 221 397,20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31 012 709,81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5 208 687,39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61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19.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ФИНАНСОВ И БЮДЖЕТНЫХ ОТНОШЕНИЙ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548 948,17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331 554,19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217 393,98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22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20.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"ЦБУ ОТРАСЛИ "ОБРАЗОВАНИЕ""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2 170 667,50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2 127 345,70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43 321,80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21.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"ЦБУ И МТО ОТРАСЛИ "КУЛЬТУРА""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610 109,00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610 109,00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22.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"ЦЕНТР СОЦИАЛЬНЫХ ВЫПЛАТ"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883 134,00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847 016,52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36 117,48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23.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КУЛЬТУРЫ "ЦЕНТРАЛИЗОВАННАЯ БИБЛИОТЕЧНАЯ СИСТЕМА"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799 754,14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799 754,14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24.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"БЕЛГОРОДСКОЕ ПАРКОВОЧНОЕ ПРОСТРАНСТВО"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1 250 000,00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1 250 000,00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56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25.</a:t>
                      </a: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"СПОРТИВНАЯ ШКОЛА ПО ЗИМНИМ ВИДАМ СПОРТА"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1 902 640,00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1 902 640,00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560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ИТОГО:</a:t>
                      </a: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529" marR="5529" marT="55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3 327 024 937,04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2 950 951 176,89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376 073 760,15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 txBox="1">
            <a:spLocks noGrp="1"/>
          </p:cNvSpPr>
          <p:nvPr>
            <p:ph type="title"/>
          </p:nvPr>
        </p:nvSpPr>
        <p:spPr>
          <a:xfrm>
            <a:off x="0" y="148778"/>
            <a:ext cx="9144000" cy="15481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pPr lvl="0" indent="449263" algn="ctr" fontAlgn="base">
              <a:spcAft>
                <a:spcPct val="0"/>
              </a:spcAft>
              <a:defRPr/>
            </a:pPr>
            <a:b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Закупки размещённые в 2025 году</a:t>
            </a:r>
            <a:br>
              <a:rPr lang="ru-RU" sz="1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счёт лимитов финансирования будущих периодов</a:t>
            </a:r>
            <a:br>
              <a:rPr lang="ru-RU" sz="1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C92B5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Информация в разрезе заказчиков городского округа «Город Белгород»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C92B5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C92B5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 закупкам, размещенным в 2025 году за счёт лимитов финансирования будущих периодов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C92B5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Текст 6"/>
          <p:cNvSpPr txBox="1">
            <a:spLocks/>
          </p:cNvSpPr>
          <p:nvPr/>
        </p:nvSpPr>
        <p:spPr>
          <a:xfrm>
            <a:off x="8572528" y="9224"/>
            <a:ext cx="571472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12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669037"/>
              </p:ext>
            </p:extLst>
          </p:nvPr>
        </p:nvGraphicFramePr>
        <p:xfrm>
          <a:off x="53753" y="1696883"/>
          <a:ext cx="9036494" cy="4803329"/>
        </p:xfrm>
        <a:graphic>
          <a:graphicData uri="http://schemas.openxmlformats.org/drawingml/2006/table">
            <a:tbl>
              <a:tblPr/>
              <a:tblGrid>
                <a:gridCol w="333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4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3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9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9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36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05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1100" b="1" i="0" u="none" strike="noStrik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заказчика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закупок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НМЦК (руб.)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ЦК (руб.)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</a:t>
                      </a:r>
                    </a:p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(руб.)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9" marR="5529" marT="5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"УПРАВЛЕНИЕ БЕЛГОРБЛАГОУСТРОЙСТВО"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479526132,73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461380289,49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18145843,24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г. БЕЛГОРОДА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12294701,67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11377130,00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917571,67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МУНИЦИПАЛЬНЫЕ  БЮДЖЕТНЫЕ ДОШКОЛЬНЫЕ ОБРАЗОВАТЕЛЬНЫЕ УЧРЕЖДЕНИ (64 заказчика)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179121728,00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169874389,85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9247338,15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7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«УПРАВЛЕНИЕ КАПИТАЛЬНОГО СТРОИТЕЛЬСТВА"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1524058184,64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1446696003,00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77362181,64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7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МУНИЦИПАЛЬНЫЕ  БЮДЖЕТНЫЕ ОБЩЕОБРАЗОВАТЕЛЬНЫЕ УЧРЕЖДЕНИЯ (46 заказчиков)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400657592,92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399952945,81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704647,11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"УПРАВЛЕНИЕ ОБЕСПЕЧЕНИЯ ДЕЯТЕЛЬНОСТИ"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31211919,92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30857852,05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354067,87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СОЦИАЛЬНОЙ ЗАЩИТЫ НАСЕЛЕНИЯ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1829280,00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1545954,90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283325,10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2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«ЦЕНТР СОЦИАЛЬНЫХ ВЫПЛАТ"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10576800,00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10533000,00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43800,00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ФИНАНСОВ И БЮДЖЕТНЫХ ОТНОШЕНИЙ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1351998465,00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1351998465,00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99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«ЦЕНТР БУХГАЛТЕРСКОГО УЧЕТА"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1255946,00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1206490,39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49455,61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«ГОЧС"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6365510,00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6365510,00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1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МКУ "БЕЛГОРОДСКОЕ ПАРКОВОЧНОЕ ПРОСТРАНСТВО"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49400000,00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49400000,00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8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КОМИТЕТ ИМУЩЕСТВЕННЫХ И ЗЕМЕЛЬНЫХ ОТНОШЕНИЙ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351600,00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351600,00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"СПОРТИВНАЯ ШКОЛА ПО ЗИМНИМ ВИДАМ СПОРТА"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3526950,00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3526950,00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25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"ГОРРИТУАЛСЕРВИС"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135000,00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135000,00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«ГОРОДСКОЙ ЖИЛИЩНЫЙ ФОНД"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7984335,00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7983000,00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1335,00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2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"МУНИЦИПАЛЬНАЯ СТРАЖА"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97017,60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97017,60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81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«ЦРО МУНИЦИПАЛЬНЫХ ОБРАЗОВАТЕЛЬНЫХ УЧРЕЖДЕНИЙ"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1146250,00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911268,75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234981,25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28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4 061 537 413,48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3 954 192 866,84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107 344 546,64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6881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 txBox="1">
            <a:spLocks/>
          </p:cNvSpPr>
          <p:nvPr/>
        </p:nvSpPr>
        <p:spPr>
          <a:xfrm>
            <a:off x="428596" y="509565"/>
            <a:ext cx="8358245" cy="134866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675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Постановлению № 124 от 9 августа 2016 года проводились аукционы на право заключения договоров на размещение нестационарных торговых объектов. </a:t>
            </a:r>
          </a:p>
          <a:p>
            <a:pPr algn="ctr">
              <a:spcBef>
                <a:spcPct val="0"/>
              </a:spcBef>
            </a:pPr>
            <a:r>
              <a:rPr lang="ru-RU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2025 году на ЭТП «ТЭК-Торг» было размещено 7 объектов. Состо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ялись торги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6 нестационарным торговым объектам, размер платы по договорам составил 4022,1 тыс. руб.</a:t>
            </a:r>
            <a:r>
              <a:rPr lang="ru-RU" sz="2000" dirty="0"/>
              <a:t> </a:t>
            </a:r>
            <a:r>
              <a:rPr lang="ru-RU" sz="2000" dirty="0">
                <a:solidFill>
                  <a:schemeClr val="tx1"/>
                </a:solidFill>
              </a:rPr>
              <a:t>*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состоялись аукционы по 1 объекту на сумму 525,2 тыс. руб.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13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5169615"/>
              </p:ext>
            </p:extLst>
          </p:nvPr>
        </p:nvGraphicFramePr>
        <p:xfrm>
          <a:off x="539552" y="2276871"/>
          <a:ext cx="8247289" cy="3857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ая выноска 5"/>
          <p:cNvSpPr/>
          <p:nvPr/>
        </p:nvSpPr>
        <p:spPr>
          <a:xfrm>
            <a:off x="6516217" y="3356992"/>
            <a:ext cx="2520280" cy="755454"/>
          </a:xfrm>
          <a:prstGeom prst="wedgeRectCallout">
            <a:avLst>
              <a:gd name="adj1" fmla="val -83923"/>
              <a:gd name="adj2" fmla="val 13640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состоялся (участником предоставлен неполный пакет документов)</a:t>
            </a: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163261" y="2444138"/>
            <a:ext cx="2120547" cy="571504"/>
          </a:xfrm>
          <a:prstGeom prst="wedgeRectCallout">
            <a:avLst>
              <a:gd name="adj1" fmla="val -95615"/>
              <a:gd name="adj2" fmla="val 16267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Состоявшиеся закупки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(определен победитель)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99792" y="2194105"/>
            <a:ext cx="1349546" cy="500066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19050" cap="flat" cmpd="sng" algn="ctr">
            <a:solidFill>
              <a:srgbClr val="438086"/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объектов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60032" y="4217323"/>
            <a:ext cx="936104" cy="288032"/>
          </a:xfrm>
          <a:prstGeom prst="roundRect">
            <a:avLst>
              <a:gd name="adj" fmla="val 50000"/>
            </a:avLst>
          </a:prstGeom>
          <a:solidFill>
            <a:srgbClr val="FF9966"/>
          </a:solidFill>
          <a:ln w="19050" cap="flat" cmpd="sng" algn="ctr">
            <a:solidFill>
              <a:srgbClr val="438086"/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 объект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8596" y="6134243"/>
            <a:ext cx="7874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*В соответствии с действующим законодательством сумма по договорам, заключенным на период </a:t>
            </a:r>
          </a:p>
          <a:p>
            <a:r>
              <a:rPr lang="ru-RU" sz="1200" dirty="0"/>
              <a:t>  5 или 10 лет, взимается согласно графику в течение 5 (10) лет.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3"/>
          <p:cNvSpPr>
            <a:spLocks noGrp="1"/>
          </p:cNvSpPr>
          <p:nvPr>
            <p:ph idx="1"/>
          </p:nvPr>
        </p:nvSpPr>
        <p:spPr>
          <a:xfrm>
            <a:off x="142844" y="548680"/>
            <a:ext cx="8715436" cy="151216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kumimoji="0" lang="ru-RU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отчетный период управление приняло участие </a:t>
            </a:r>
          </a:p>
          <a:p>
            <a:pPr algn="ctr">
              <a:spcBef>
                <a:spcPct val="0"/>
              </a:spcBef>
              <a:buNone/>
            </a:pPr>
            <a:r>
              <a:rPr kumimoji="0" lang="ru-RU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48 заседаниях УФАС России по Белгородской области</a:t>
            </a:r>
          </a:p>
          <a:p>
            <a:pPr algn="ctr">
              <a:spcBef>
                <a:spcPct val="0"/>
              </a:spcBef>
              <a:buNone/>
            </a:pPr>
            <a:r>
              <a:rPr kumimoji="0" lang="ru-RU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20 жалобам поставщиков (подрядчиков, исполнителей)</a:t>
            </a:r>
          </a:p>
          <a:p>
            <a:pPr algn="ctr">
              <a:spcBef>
                <a:spcPct val="0"/>
              </a:spcBef>
              <a:buNone/>
            </a:pPr>
            <a:r>
              <a:rPr kumimoji="0" lang="ru-RU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6 заявлениям заказчиков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ru-RU" sz="3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19193324"/>
              </p:ext>
            </p:extLst>
          </p:nvPr>
        </p:nvGraphicFramePr>
        <p:xfrm>
          <a:off x="142844" y="2323800"/>
          <a:ext cx="8605620" cy="4345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Текст 6"/>
          <p:cNvSpPr txBox="1">
            <a:spLocks/>
          </p:cNvSpPr>
          <p:nvPr/>
        </p:nvSpPr>
        <p:spPr>
          <a:xfrm>
            <a:off x="8604448" y="9224"/>
            <a:ext cx="539552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726418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261687"/>
              </p:ext>
            </p:extLst>
          </p:nvPr>
        </p:nvGraphicFramePr>
        <p:xfrm>
          <a:off x="107504" y="1220891"/>
          <a:ext cx="8928993" cy="5520479"/>
        </p:xfrm>
        <a:graphic>
          <a:graphicData uri="http://schemas.openxmlformats.org/drawingml/2006/table">
            <a:tbl>
              <a:tblPr/>
              <a:tblGrid>
                <a:gridCol w="388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67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8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Достигнута условная экономия бюджетных средств и внебюджетных источников финансирования по закупкам,  проведенным для заказчиков  городского округа  «Город Белгород» не менее 5 %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2025 году экономия составила 6,5%)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9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Утверждены следующие НПА: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0"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Постановление администрации г. Белгорода от 25.03.2025 г. №36 «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внесении изменений в постановление администрации города Белгорода от 9 февраля 2016 года № 11 «Об утверждении требований к порядку разработки и принятия правовых актов о нормировании в сфере закупок для обеспечения нужд городского округа «Город Белгород», содержанию указанных актов и обеспечению их исполнения»;</a:t>
                      </a:r>
                      <a:endParaRPr kumimoji="0" lang="ru-RU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Постановление администрации г. Белгорода от 17.10.2025 г. №148 «Об утверждении правил определения нормативных  затрат  на обеспечение функций муниципальных органов городского округа «Город Белгород» и подведомственных им казенных учреждений»;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Постановление администрации г. Белгорода от 30.12.2025 г. №174 «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внесении изменений в постановление администрации города Белгорода от 11 августа 2017 года № 170».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5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целях создания условий для развития конкуренции в городском округе «город Белгород» на основании  Распоряжения администрации города Белгорода от 05.04.2022 г. №526 достигнута  доля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заказов у СМП в общем объеме поставок товаров, выполненных работ и оказанных услуг для муниципальных нужд, не менее  43%  (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2025 году доля составила 54,75)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4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Организованы  и проведены 81 совместная закупка, где было подано 1847 заявок от заказчиков городского округа «Город Белгород»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Проведены 838  аукционов,  конкурсов  и запроса котировок в рамках реализации Федерального Закона от 05.04.2013 № 44-ФЗ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255948"/>
                  </a:ext>
                </a:extLst>
              </a:tr>
              <a:tr h="6418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Проведены 7 аукционов на право заключения договоров на размещение нестационарных торговых объектов на территории городского округа «Город Белгород» в соответствии с Постановлением  от  09.08.2016 г. №124.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928553"/>
                  </a:ext>
                </a:extLst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542151" y="276505"/>
            <a:ext cx="8101815" cy="84824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Управлением в 2025 году были достигнуты следующие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показатели и задачи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653456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170763"/>
              </p:ext>
            </p:extLst>
          </p:nvPr>
        </p:nvGraphicFramePr>
        <p:xfrm>
          <a:off x="107504" y="1310441"/>
          <a:ext cx="8856985" cy="5470106"/>
        </p:xfrm>
        <a:graphic>
          <a:graphicData uri="http://schemas.openxmlformats.org/drawingml/2006/table">
            <a:tbl>
              <a:tblPr/>
              <a:tblGrid>
                <a:gridCol w="642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141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23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0215" algn="l"/>
                        </a:tabLst>
                      </a:pPr>
                      <a:r>
                        <a:rPr lang="ru-RU" sz="1600" dirty="0">
                          <a:solidFill>
                            <a:srgbClr val="19191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Муниципальное образование «Город Белгород» в 2025 году награждено дипломами Министерства финансов и бюджетной политики Белгородской области: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45021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dirty="0">
                          <a:solidFill>
                            <a:srgbClr val="19191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«Высокий рейтинг эффективности и прозрачности закупок муниципальных образований Белгородской области»;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45021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dirty="0">
                          <a:solidFill>
                            <a:srgbClr val="19191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«Лидер рейтинга эффективности и прозрачности закупок муниципальных образований Белгородской области по показателю «Среднее количество заявок на участие в конкурентных закупках»».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1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В 2025 году управлению муниципального заказа был вручен сертификат от Ассоциации организаций и специалистов в области государственных, муниципальных и корпоративных торгов «РОСТ», который подтверждает, что город Белгород стал одним из лидеров среди муниципалитетов Российской Федерации по итогам индекса эффективности закупочной деятельности за 2024 год по следующим показателям: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- «Доля безрезультатных конкурентных закупок от общего количества конкурентных закупок (по количеству), в %;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- «Доля обоснованных жалоб от общего количества поданных жалоб на заказчиков».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282437"/>
                  </a:ext>
                </a:extLst>
              </a:tr>
              <a:tr h="806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cs typeface="Times New Roman"/>
                        </a:rPr>
                        <a:t>3.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За отчетный год достигнуты показатели развития конкуренции в городского округа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«Город Белгород» на 2022 – 2025 годы».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358617" y="381101"/>
            <a:ext cx="8101815" cy="82474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Заслуги в сфере закупок по определенным показателям  за 2025 год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Times New Roman" pitchFamily="18" charset="0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752520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196753"/>
          <a:ext cx="8611945" cy="4773088"/>
        </p:xfrm>
        <a:graphic>
          <a:graphicData uri="http://schemas.openxmlformats.org/drawingml/2006/table">
            <a:tbl>
              <a:tblPr/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4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3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3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п/п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Сроки исполнения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Условная экономия бюджетных средств и внебюджетных источников финансирования по закупкам проведенных для заказчиков  городского округа «Город Белгород» не менее 5 %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Организация работы с заказчиками по осуществлению закупок  у  субъектов малого предпринимательства, социально ориентированных некоммерческих организаций согласно законодательства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5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во Всероссийской «Форум-Выставке « ГОСЗАКАЗ»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квартал 2025 г.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и проведение совместных закупок для нужд заказчиков городского округа «Город Белгород» в рамках ФЗ-44 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8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Организация работы с заказчиками согласно изменений НПА в части закупок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аукционов и конкурсов на право заключения договоров на размещение нестационарных торговых объектов на территории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городского округа «Город Белгород»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558374"/>
                  </a:ext>
                </a:extLst>
              </a:tr>
              <a:tr h="47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Проведение мероприятий на снижение потенциальных штрафов у контрактных управляющих  ( специалистов контрактных служб)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952106"/>
                  </a:ext>
                </a:extLst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127576" y="411938"/>
            <a:ext cx="8820472" cy="64938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Планируемые мероприятия,  </a:t>
            </a:r>
            <a:r>
              <a:rPr kumimoji="0" lang="ru-RU" sz="2100" b="1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показатели и задачи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2026 год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Times New Roman" pitchFamily="18" charset="0"/>
              </a:rPr>
              <a:t>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id="{0F8C6214-A560-461F-AC7A-E492C5461C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0559189"/>
              </p:ext>
            </p:extLst>
          </p:nvPr>
        </p:nvGraphicFramePr>
        <p:xfrm>
          <a:off x="0" y="1268760"/>
          <a:ext cx="925252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Содержимое 3">
            <a:extLst>
              <a:ext uri="{FF2B5EF4-FFF2-40B4-BE49-F238E27FC236}">
                <a16:creationId xmlns:a16="http://schemas.microsoft.com/office/drawing/2014/main" id="{275028BF-AA62-43D3-9A2C-25B726908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548680"/>
            <a:ext cx="6768752" cy="86409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75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поступивших в управление заявок за 2024-2025 гг.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(часть из которых  сформированы в совместные закупки)</a:t>
            </a: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3AACF1A-5181-4B66-A0D2-52E5B832B0F8}"/>
              </a:ext>
            </a:extLst>
          </p:cNvPr>
          <p:cNvSpPr/>
          <p:nvPr/>
        </p:nvSpPr>
        <p:spPr>
          <a:xfrm>
            <a:off x="2751265" y="4687310"/>
            <a:ext cx="5936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920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467D2B7-4D1E-4721-9FDA-65D95152D3F3}"/>
              </a:ext>
            </a:extLst>
          </p:cNvPr>
          <p:cNvSpPr/>
          <p:nvPr/>
        </p:nvSpPr>
        <p:spPr>
          <a:xfrm>
            <a:off x="6096156" y="4707157"/>
            <a:ext cx="78009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768</a:t>
            </a:r>
            <a:endParaRPr lang="ru-RU" sz="1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352AB92-FFB2-43D0-B0B4-C4AF5ACAD3E6}"/>
              </a:ext>
            </a:extLst>
          </p:cNvPr>
          <p:cNvSpPr/>
          <p:nvPr/>
        </p:nvSpPr>
        <p:spPr>
          <a:xfrm>
            <a:off x="2483768" y="3098803"/>
            <a:ext cx="119305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Из </a:t>
            </a:r>
            <a:r>
              <a:rPr lang="en-US" sz="1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16</a:t>
            </a:r>
            <a:r>
              <a:rPr lang="ru-RU" sz="1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2</a:t>
            </a:r>
            <a:r>
              <a:rPr lang="ru-R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5 заявок сформированы  45 совместных  закупок</a:t>
            </a:r>
            <a:endParaRPr lang="ru-RU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EC92FC4-A1D2-4D8A-B152-72802CCBDC0D}"/>
              </a:ext>
            </a:extLst>
          </p:cNvPr>
          <p:cNvSpPr/>
          <p:nvPr/>
        </p:nvSpPr>
        <p:spPr>
          <a:xfrm>
            <a:off x="5724128" y="3076044"/>
            <a:ext cx="133707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Из </a:t>
            </a: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1847</a:t>
            </a:r>
            <a:r>
              <a:rPr lang="ru-R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заявок сформирована</a:t>
            </a:r>
          </a:p>
          <a:p>
            <a:pPr algn="ctr"/>
            <a:r>
              <a:rPr lang="ru-R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81</a:t>
            </a:r>
            <a:r>
              <a:rPr lang="ru-R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совместная  закупка</a:t>
            </a:r>
            <a:endParaRPr lang="ru-RU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4A4B1BE-F96C-4CD5-B882-44349E917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5050" y="0"/>
            <a:ext cx="438950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87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11559" y="363386"/>
            <a:ext cx="7920881" cy="16215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отчетный период в управление поступило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2576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заявок</a:t>
            </a:r>
            <a:b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 них 1847 заявок сформированы в  81 совместную закупку и 768 закупок)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Всего размещено на электронно-торговых площадках</a:t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«РТС-Тендер» и «Сбербанк-АСТ» 838 закупок </a:t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муниципальных нужд городского округа «Город Белгород» </a:t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бюджетных средств и внебюджетных источников финансирования</a:t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общую сумму 8 496,3 млн. рублей</a:t>
            </a: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802230" y="66800"/>
            <a:ext cx="251520" cy="276504"/>
          </a:xfrm>
          <a:prstGeom prst="rect">
            <a:avLst/>
          </a:prstGeom>
          <a:gradFill>
            <a:gsLst>
              <a:gs pos="0">
                <a:schemeClr val="accent2">
                  <a:tint val="1000"/>
                  <a:satMod val="255000"/>
                </a:schemeClr>
              </a:gs>
              <a:gs pos="55000">
                <a:schemeClr val="accent2">
                  <a:tint val="12000"/>
                  <a:satMod val="255000"/>
                </a:schemeClr>
              </a:gs>
              <a:gs pos="100000">
                <a:schemeClr val="accent2">
                  <a:tint val="45000"/>
                  <a:satMod val="2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108000" bIns="0" anchor="ctr" anchorCtr="0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600" dirty="0"/>
              <a:t>2</a:t>
            </a: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CE78F906-D830-46A7-AE04-CF7312C781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6297772"/>
              </p:ext>
            </p:extLst>
          </p:nvPr>
        </p:nvGraphicFramePr>
        <p:xfrm>
          <a:off x="-21271" y="2166629"/>
          <a:ext cx="5076056" cy="4682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Диаграмма 22">
            <a:extLst>
              <a:ext uri="{FF2B5EF4-FFF2-40B4-BE49-F238E27FC236}">
                <a16:creationId xmlns:a16="http://schemas.microsoft.com/office/drawing/2014/main" id="{99C193FA-F33B-405E-931F-D32D62FC3B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2756946"/>
              </p:ext>
            </p:extLst>
          </p:nvPr>
        </p:nvGraphicFramePr>
        <p:xfrm>
          <a:off x="4860032" y="2166629"/>
          <a:ext cx="4283968" cy="4702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8AD49170-2CEB-45F1-9A7E-C64AAAAF3D19}"/>
              </a:ext>
            </a:extLst>
          </p:cNvPr>
          <p:cNvSpPr txBox="1"/>
          <p:nvPr/>
        </p:nvSpPr>
        <p:spPr>
          <a:xfrm>
            <a:off x="5407644" y="3573389"/>
            <a:ext cx="908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98,4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D2B89B-3569-40F2-8FCE-F10AEFA071E3}"/>
              </a:ext>
            </a:extLst>
          </p:cNvPr>
          <p:cNvSpPr txBox="1"/>
          <p:nvPr/>
        </p:nvSpPr>
        <p:spPr>
          <a:xfrm>
            <a:off x="6668852" y="2524864"/>
            <a:ext cx="916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9 712,4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8C5E7478-E4DE-41EA-9141-C8B664A3171F}"/>
              </a:ext>
            </a:extLst>
          </p:cNvPr>
          <p:cNvSpPr txBox="1"/>
          <p:nvPr/>
        </p:nvSpPr>
        <p:spPr>
          <a:xfrm>
            <a:off x="3719277" y="3355861"/>
            <a:ext cx="594456" cy="37018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87D520-6557-4067-B6D5-5B6BF8BF8C39}"/>
              </a:ext>
            </a:extLst>
          </p:cNvPr>
          <p:cNvSpPr txBox="1"/>
          <p:nvPr/>
        </p:nvSpPr>
        <p:spPr>
          <a:xfrm>
            <a:off x="7740352" y="2894620"/>
            <a:ext cx="1054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8 496,3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986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3"/>
          <p:cNvSpPr>
            <a:spLocks noGrp="1"/>
          </p:cNvSpPr>
          <p:nvPr>
            <p:ph idx="1"/>
          </p:nvPr>
        </p:nvSpPr>
        <p:spPr>
          <a:xfrm>
            <a:off x="107109" y="620688"/>
            <a:ext cx="8858312" cy="15841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849 закупок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(11 закупок были отменены до размещения извещения в ЕИС) </a:t>
            </a:r>
          </a:p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размещены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838 на сумму 8 496,3 млн. руб. </a:t>
            </a: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BA88A7CD-3401-4798-ACC4-7AC509AB94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7822818"/>
              </p:ext>
            </p:extLst>
          </p:nvPr>
        </p:nvGraphicFramePr>
        <p:xfrm>
          <a:off x="467544" y="2348880"/>
          <a:ext cx="867645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820472" y="56152"/>
            <a:ext cx="285150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2963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3"/>
          <p:cNvSpPr>
            <a:spLocks noGrp="1"/>
          </p:cNvSpPr>
          <p:nvPr>
            <p:ph idx="1"/>
          </p:nvPr>
        </p:nvSpPr>
        <p:spPr>
          <a:xfrm>
            <a:off x="357126" y="476672"/>
            <a:ext cx="8572592" cy="1296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7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A04DA3"/>
              </a:buClr>
              <a:buSzTx/>
              <a:buFont typeface="Georgia"/>
              <a:buNone/>
              <a:tabLst/>
              <a:defRPr/>
            </a:pPr>
            <a:r>
              <a:rPr kumimoji="0" lang="ru-RU" sz="7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Состоялись </a:t>
            </a:r>
            <a:r>
              <a:rPr kumimoji="0" lang="en-US" sz="7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734 </a:t>
            </a:r>
            <a:r>
              <a:rPr kumimoji="0" lang="ru-RU" sz="7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 НМЦК 7 388,6 млн. руб.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(привели к заключению контракта)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7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Цена в результате торгов - 6 905,1 млн. руб.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7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Условная экономия составила  – 483,4 млн. руб. (6,5%)</a:t>
            </a: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52815047"/>
              </p:ext>
            </p:extLst>
          </p:nvPr>
        </p:nvGraphicFramePr>
        <p:xfrm>
          <a:off x="179512" y="2420888"/>
          <a:ext cx="8964488" cy="4427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785794"/>
            <a:ext cx="8858312" cy="12750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 indent="449263" algn="ctr" fontAlgn="base">
              <a:spcAft>
                <a:spcPct val="0"/>
              </a:spcAft>
            </a:pP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Условная </a:t>
            </a: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экономия бюджетных и внебюджетных источников </a:t>
            </a:r>
            <a:b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финансирования составила 6,5 % от НМКЦ или 483,5 млн. руб. </a:t>
            </a:r>
            <a:b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614920"/>
              </p:ext>
            </p:extLst>
          </p:nvPr>
        </p:nvGraphicFramePr>
        <p:xfrm>
          <a:off x="323528" y="2204864"/>
          <a:ext cx="8691263" cy="3902031"/>
        </p:xfrm>
        <a:graphic>
          <a:graphicData uri="http://schemas.openxmlformats.org/drawingml/2006/table">
            <a:tbl>
              <a:tblPr/>
              <a:tblGrid>
                <a:gridCol w="3076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96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25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67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 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031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5569,4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5 153,7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87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7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8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Совместные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794065"/>
                  </a:ext>
                </a:extLst>
              </a:tr>
              <a:tr h="4620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 fontAlgn="ctr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837147"/>
                  </a:ext>
                </a:extLst>
              </a:tr>
              <a:tr h="362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7 388,6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6 905,1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50000"/>
                        </a:lnSpc>
                      </a:pP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715404" y="1604"/>
            <a:ext cx="428596" cy="2762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 5</a:t>
            </a:r>
            <a:endParaRPr lang="ru-RU" sz="2000" dirty="0"/>
          </a:p>
        </p:txBody>
      </p:sp>
      <p:sp>
        <p:nvSpPr>
          <p:cNvPr id="7" name="Скругленный прямоугольник 4">
            <a:extLst>
              <a:ext uri="{FF2B5EF4-FFF2-40B4-BE49-F238E27FC236}">
                <a16:creationId xmlns:a16="http://schemas.microsoft.com/office/drawing/2014/main" id="{4ACCB165-EE38-4F14-958B-2003FBC014CC}"/>
              </a:ext>
            </a:extLst>
          </p:cNvPr>
          <p:cNvSpPr/>
          <p:nvPr/>
        </p:nvSpPr>
        <p:spPr>
          <a:xfrm>
            <a:off x="323528" y="6201418"/>
            <a:ext cx="6048672" cy="53995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Экономия в 2023 году составила 355,2 млн. рублей ( или 5,8 % от НМЦК)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Экономия в 2024 году составила 433,3 млн. рублей (или 5 % от НМЦК)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Ссылка на слайд 7">
                <a:extLst>
                  <a:ext uri="{FF2B5EF4-FFF2-40B4-BE49-F238E27FC236}">
                    <a16:creationId xmlns:a16="http://schemas.microsoft.com/office/drawing/2014/main" id="{58AB65C4-5FD0-459E-9CB3-26B8881E486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18649292"/>
                  </p:ext>
                </p:extLst>
              </p:nvPr>
            </p:nvGraphicFramePr>
            <p:xfrm>
              <a:off x="-2628800" y="5249645"/>
              <a:ext cx="2286000" cy="1714500"/>
            </p:xfrm>
            <a:graphic>
              <a:graphicData uri="http://schemas.microsoft.com/office/powerpoint/2016/slidezoom">
                <pslz:sldZm>
                  <pslz:sldZmObj sldId="355" cId="510913403">
                    <pslz:zmPr id="{B55BA491-3F37-48E5-8D9C-CA246723D2D4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Ссылка на слайд 7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58AB65C4-5FD0-459E-9CB3-26B8881E486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628800" y="5249645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10913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692696"/>
            <a:ext cx="8858312" cy="115212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indent="449263" algn="ctr" fontAlgn="base">
              <a:spcAft>
                <a:spcPct val="0"/>
              </a:spcAft>
            </a:pP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электронной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форме через «Электронный маркет (магазин) Белгородской области для «малых закупок» проведено 4 111 закупок,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экономия бюджетных средств составила 68 млн.руб.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8715404" y="0"/>
            <a:ext cx="428596" cy="2762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Clr>
                <a:srgbClr val="A04DA3"/>
              </a:buClr>
              <a:buFont typeface="Georgia"/>
              <a:buNone/>
            </a:pP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0" name="Текст 6"/>
          <p:cNvSpPr txBox="1">
            <a:spLocks/>
          </p:cNvSpPr>
          <p:nvPr/>
        </p:nvSpPr>
        <p:spPr>
          <a:xfrm>
            <a:off x="8715402" y="0"/>
            <a:ext cx="428597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400" dirty="0">
                <a:cs typeface="Times New Roman" pitchFamily="18" charset="0"/>
              </a:rPr>
              <a:t>6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139210"/>
              </p:ext>
            </p:extLst>
          </p:nvPr>
        </p:nvGraphicFramePr>
        <p:xfrm>
          <a:off x="323528" y="2060424"/>
          <a:ext cx="8480128" cy="4507323"/>
        </p:xfrm>
        <a:graphic>
          <a:graphicData uri="http://schemas.openxmlformats.org/drawingml/2006/table">
            <a:tbl>
              <a:tblPr/>
              <a:tblGrid>
                <a:gridCol w="1827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3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6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233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21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Период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закупок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договора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 / %)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08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8 936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 /  11,8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34,9  /  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444031"/>
                  </a:ext>
                </a:extLst>
              </a:tr>
              <a:tr h="1122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54,7  / 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757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49170"/>
              </p:ext>
            </p:extLst>
          </p:nvPr>
        </p:nvGraphicFramePr>
        <p:xfrm>
          <a:off x="470217" y="2986098"/>
          <a:ext cx="8286808" cy="3058633"/>
        </p:xfrm>
        <a:graphic>
          <a:graphicData uri="http://schemas.openxmlformats.org/drawingml/2006/table">
            <a:tbl>
              <a:tblPr/>
              <a:tblGrid>
                <a:gridCol w="4143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13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  ( в том числе совместные)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2 789,7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9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596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3 780</a:t>
                      </a:r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7</a:t>
            </a: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5688" y="714356"/>
            <a:ext cx="8715468" cy="1843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закупок у субъектов малого предпринимательства и социально ориентированных некоммерческих организаций в общем объеме поставок товаров (выполнения работ, оказания услуг) для муниципальных нужд городского округа  «Город Белгород» составила 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54,8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%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 общего объема состоявшихся закупок.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388" y="1844824"/>
            <a:ext cx="7931224" cy="436984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/>
              <a:t>2024 год                                   2025 год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061636"/>
              </p:ext>
            </p:extLst>
          </p:nvPr>
        </p:nvGraphicFramePr>
        <p:xfrm>
          <a:off x="179512" y="2473466"/>
          <a:ext cx="4139952" cy="4051516"/>
        </p:xfrm>
        <a:graphic>
          <a:graphicData uri="http://schemas.openxmlformats.org/drawingml/2006/table">
            <a:tbl>
              <a:tblPr/>
              <a:tblGrid>
                <a:gridCol w="1622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4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583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061">
                <a:tc>
                  <a:txBody>
                    <a:bodyPr/>
                    <a:lstStyle/>
                    <a:p>
                      <a:pPr marL="457200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Совместные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386860"/>
                  </a:ext>
                </a:extLst>
              </a:tr>
              <a:tr h="5266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896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671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547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861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1 885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7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179512" y="333018"/>
            <a:ext cx="8715468" cy="12024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состоявшихся  конкурентных процедурах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6">
            <a:extLst>
              <a:ext uri="{FF2B5EF4-FFF2-40B4-BE49-F238E27FC236}">
                <a16:creationId xmlns:a16="http://schemas.microsoft.com/office/drawing/2014/main" id="{4F916651-3FA7-BBA1-8DB8-EF5DA95769CE}"/>
              </a:ext>
            </a:extLst>
          </p:cNvPr>
          <p:cNvSpPr txBox="1">
            <a:spLocks/>
          </p:cNvSpPr>
          <p:nvPr/>
        </p:nvSpPr>
        <p:spPr>
          <a:xfrm>
            <a:off x="8786842" y="0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8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BBF61B3-F1FF-46DC-9137-D8CDBFED4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824753"/>
              </p:ext>
            </p:extLst>
          </p:nvPr>
        </p:nvGraphicFramePr>
        <p:xfrm>
          <a:off x="4574434" y="2473466"/>
          <a:ext cx="4430328" cy="4051516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1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4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583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061">
                <a:tc>
                  <a:txBody>
                    <a:bodyPr/>
                    <a:lstStyle/>
                    <a:p>
                      <a:pPr marL="457200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Совместные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386860"/>
                  </a:ext>
                </a:extLst>
              </a:tr>
              <a:tr h="5266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896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5479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734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1 942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8096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66346</TotalTime>
  <Words>2688</Words>
  <Application>Microsoft Office PowerPoint</Application>
  <PresentationFormat>Экран (4:3)</PresentationFormat>
  <Paragraphs>734</Paragraphs>
  <Slides>18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Georgia</vt:lpstr>
      <vt:lpstr>Times New Roman</vt:lpstr>
      <vt:lpstr>Trebuchet MS</vt:lpstr>
      <vt:lpstr>Wingdings 2</vt:lpstr>
      <vt:lpstr>Городская</vt:lpstr>
      <vt:lpstr>               «Итоги работы управления муниципального заказа за  2025 год»</vt:lpstr>
      <vt:lpstr>Презентация PowerPoint</vt:lpstr>
      <vt:lpstr>За отчетный период в управление поступило 2576 заявок  (из них 1847 заявок сформированы в  81 совместную закупку и 768 закупок)   Всего размещено на электронно-торговых площадках  «РТС-Тендер» и «Сбербанк-АСТ» 838 закупок  для муниципальных нужд городского округа «Город Белгород»  за счет бюджетных средств и внебюджетных источников финансирования  на общую сумму 8 496,3 млн. рублей</vt:lpstr>
      <vt:lpstr>Презентация PowerPoint</vt:lpstr>
      <vt:lpstr>Презентация PowerPoint</vt:lpstr>
      <vt:lpstr>      Условная экономия бюджетных и внебюджетных источников  финансирования составила 6,5 % от НМКЦ или 483,5 млн. руб.     </vt:lpstr>
      <vt:lpstr>      В электронной форме через «Электронный маркет (магазин) Белгородской области для «малых закупок» проведено 4 111 закупок,  экономия бюджетных средств составила 68 млн.руб.     </vt:lpstr>
      <vt:lpstr>Презентация PowerPoint</vt:lpstr>
      <vt:lpstr>2024 год                                   2025 год</vt:lpstr>
      <vt:lpstr>Презентация PowerPoint</vt:lpstr>
      <vt:lpstr>Анализ участников закупок с 2023 по 2025 г.г.</vt:lpstr>
      <vt:lpstr>Информация в разрезе заказчиков городского округа «Город Белгород»  по закупкам, размещенным в 2025 году с лимитами финансирования  2025 года</vt:lpstr>
      <vt:lpstr>   Закупки размещённые в 2025 году  за счёт лимитов финансирования будущих периодов  Информация в разрезе заказчиков городского округа «Город Белгород»  по закупкам, размещенным в 2025 году за счёт лимитов финансирования будущих периодов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Kolesnikova</cp:lastModifiedBy>
  <cp:revision>1397</cp:revision>
  <cp:lastPrinted>2026-02-19T11:01:11Z</cp:lastPrinted>
  <dcterms:created xsi:type="dcterms:W3CDTF">2016-10-14T05:53:06Z</dcterms:created>
  <dcterms:modified xsi:type="dcterms:W3CDTF">2026-02-25T08:50:45Z</dcterms:modified>
</cp:coreProperties>
</file>