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5"/>
  </p:notesMasterIdLst>
  <p:sldIdLst>
    <p:sldId id="256" r:id="rId2"/>
    <p:sldId id="358" r:id="rId3"/>
    <p:sldId id="378" r:id="rId4"/>
    <p:sldId id="276" r:id="rId5"/>
    <p:sldId id="355" r:id="rId6"/>
    <p:sldId id="361" r:id="rId7"/>
    <p:sldId id="370" r:id="rId8"/>
    <p:sldId id="371" r:id="rId9"/>
    <p:sldId id="376" r:id="rId10"/>
    <p:sldId id="327" r:id="rId11"/>
    <p:sldId id="374" r:id="rId12"/>
    <p:sldId id="375" r:id="rId13"/>
    <p:sldId id="338" r:id="rId14"/>
  </p:sldIdLst>
  <p:sldSz cx="9144000" cy="6858000" type="screen4x3"/>
  <p:notesSz cx="6784975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rkComp5" initials="W" lastIdx="2" clrIdx="0">
    <p:extLst>
      <p:ext uri="{19B8F6BF-5375-455C-9EA6-DF929625EA0E}">
        <p15:presenceInfo xmlns:p15="http://schemas.microsoft.com/office/powerpoint/2012/main" userId="WorkComp5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3775"/>
    <a:srgbClr val="ADD2D6"/>
    <a:srgbClr val="007E39"/>
    <a:srgbClr val="CCFFFF"/>
    <a:srgbClr val="4A4B7A"/>
    <a:srgbClr val="CB93CB"/>
    <a:srgbClr val="DEBFBA"/>
    <a:srgbClr val="FF99FF"/>
    <a:srgbClr val="FF99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15" autoAdjust="0"/>
  </p:normalViewPr>
  <p:slideViewPr>
    <p:cSldViewPr>
      <p:cViewPr varScale="1">
        <p:scale>
          <a:sx n="96" d="100"/>
          <a:sy n="96" d="100"/>
        </p:scale>
        <p:origin x="20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Количество размещенных закупок </a:t>
            </a:r>
          </a:p>
        </c:rich>
      </c:tx>
      <c:layout>
        <c:manualLayout>
          <c:xMode val="edge"/>
          <c:yMode val="edge"/>
          <c:x val="0.12857620168099013"/>
          <c:y val="2.68094010272149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2777777777777778E-2"/>
          <c:y val="0.11837487309591468"/>
          <c:w val="0.91666666666666652"/>
          <c:h val="0.7576582641547401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поступивших шт.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0151-445A-97A8-574F7BA95876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0151-445A-97A8-574F7BA95876}"/>
              </c:ext>
            </c:extLst>
          </c:dPt>
          <c:dPt>
            <c:idx val="2"/>
            <c:invertIfNegative val="0"/>
            <c:bubble3D val="0"/>
            <c:spPr>
              <a:solidFill>
                <a:srgbClr val="74377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0151-445A-97A8-574F7BA95876}"/>
              </c:ext>
            </c:extLst>
          </c:dPt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1148</c:v>
                </c:pt>
                <c:pt idx="1">
                  <c:v>1283</c:v>
                </c:pt>
                <c:pt idx="2">
                  <c:v>1027</c:v>
                </c:pt>
                <c:pt idx="3">
                  <c:v>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1-445A-97A8-574F7BA958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501184"/>
        <c:axId val="44082304"/>
        <c:axId val="0"/>
      </c:bar3DChart>
      <c:catAx>
        <c:axId val="3950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082304"/>
        <c:crosses val="autoZero"/>
        <c:auto val="1"/>
        <c:lblAlgn val="ctr"/>
        <c:lblOffset val="100"/>
        <c:noMultiLvlLbl val="0"/>
      </c:catAx>
      <c:valAx>
        <c:axId val="440823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950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Сумма  закупок млн.руб.</a:t>
            </a:r>
          </a:p>
        </c:rich>
      </c:tx>
      <c:layout>
        <c:manualLayout>
          <c:xMode val="edge"/>
          <c:yMode val="edge"/>
          <c:x val="0.11891452036990005"/>
          <c:y val="2.69824075721764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3862437624456676E-2"/>
          <c:y val="8.248084298549678E-2"/>
          <c:w val="0.96459964220087546"/>
          <c:h val="0.7979891335865941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 поступивших млн.руб.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45B-490E-8CC5-CCD5AA8F6049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45B-490E-8CC5-CCD5AA8F6049}"/>
              </c:ext>
            </c:extLst>
          </c:dPt>
          <c:dPt>
            <c:idx val="2"/>
            <c:invertIfNegative val="0"/>
            <c:bubble3D val="0"/>
            <c:spPr>
              <a:solidFill>
                <a:srgbClr val="74377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845B-490E-8CC5-CCD5AA8F6049}"/>
              </c:ext>
            </c:extLst>
          </c:dPt>
          <c:cat>
            <c:numRef>
              <c:f>Лист1!$A$2:$A$5</c:f>
              <c:numCache>
                <c:formatCode>0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7486.5</c:v>
                </c:pt>
                <c:pt idx="1">
                  <c:v>6183.9</c:v>
                </c:pt>
                <c:pt idx="2">
                  <c:v>6142</c:v>
                </c:pt>
                <c:pt idx="3">
                  <c:v>9712.4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45B-490E-8CC5-CCD5AA8F6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gapDepth val="140"/>
        <c:shape val="cylinder"/>
        <c:axId val="38208640"/>
        <c:axId val="38210176"/>
        <c:axId val="0"/>
      </c:bar3DChart>
      <c:catAx>
        <c:axId val="3820864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210176"/>
        <c:crosses val="autoZero"/>
        <c:auto val="1"/>
        <c:lblAlgn val="ctr"/>
        <c:lblOffset val="100"/>
        <c:noMultiLvlLbl val="0"/>
      </c:catAx>
      <c:valAx>
        <c:axId val="38210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8208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344269466316754E-2"/>
          <c:y val="1.8652235552437123E-2"/>
          <c:w val="0.55097823709536364"/>
          <c:h val="0.90734358048579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91B-407D-8B87-E104A501A7ED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91B-407D-8B87-E104A501A7ED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91B-407D-8B87-E104A501A7ED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91B-407D-8B87-E104A501A7ED}"/>
              </c:ext>
            </c:extLst>
          </c:dPt>
          <c:dLbls>
            <c:dLbl>
              <c:idx val="0"/>
              <c:layout>
                <c:manualLayout>
                  <c:x val="-7.6627816162749276E-4"/>
                  <c:y val="-4.3715541023994714E-3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152863684062679E-2"/>
                      <c:h val="5.56935992645692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91B-407D-8B87-E104A501A7ED}"/>
                </c:ext>
              </c:extLst>
            </c:dLbl>
            <c:dLbl>
              <c:idx val="1"/>
              <c:layout>
                <c:manualLayout>
                  <c:x val="-5.619308270539625E-17"/>
                  <c:y val="-4.6629910425594417E-2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164378853715451E-2"/>
                      <c:h val="5.27792298629695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91B-407D-8B87-E104A501A7ED}"/>
                </c:ext>
              </c:extLst>
            </c:dLbl>
            <c:dLbl>
              <c:idx val="2"/>
              <c:layout>
                <c:manualLayout>
                  <c:x val="-7.6627816162749276E-4"/>
                  <c:y val="-7.723055966448494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3%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45168561887764E-2"/>
                      <c:h val="5.277922986296956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A91B-407D-8B87-E104A501A7ED}"/>
                </c:ext>
              </c:extLst>
            </c:dLbl>
            <c:dLbl>
              <c:idx val="3"/>
              <c:layout>
                <c:manualLayout>
                  <c:x val="-1.5325563232550978E-3"/>
                  <c:y val="-6.8487795676544463E-2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06914990669509E-2"/>
                      <c:h val="5.56935992645692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91B-407D-8B87-E104A501A7E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940 закупок проведены и заключены контракты (89%)</c:v>
                </c:pt>
                <c:pt idx="1">
                  <c:v>79 закупок не выялен победитель (8%)</c:v>
                </c:pt>
                <c:pt idx="2">
                  <c:v>25 закупок  отозвано заказчиками до размещения  или отменено после размещения извещения в ЕИС (3%)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0.89</c:v>
                </c:pt>
                <c:pt idx="1">
                  <c:v>0.08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CD-4F22-9BAD-AF537236D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64397000"/>
        <c:axId val="364395688"/>
      </c:barChart>
      <c:catAx>
        <c:axId val="364397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364395688"/>
        <c:crosses val="autoZero"/>
        <c:auto val="1"/>
        <c:lblAlgn val="ctr"/>
        <c:lblOffset val="100"/>
        <c:noMultiLvlLbl val="0"/>
      </c:catAx>
      <c:valAx>
        <c:axId val="36439568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4397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6023622047244097E-4"/>
          <c:y val="0"/>
          <c:w val="0.69323097112860887"/>
          <c:h val="0.857057180933375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9"/>
          <c:dPt>
            <c:idx val="1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0-F3FE-42D7-ACD6-5FCF6036298E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F3FE-42D7-ACD6-5FCF6036298E}"/>
              </c:ext>
            </c:extLst>
          </c:dPt>
          <c:dPt>
            <c:idx val="4"/>
            <c:bubble3D val="0"/>
            <c:spPr>
              <a:solidFill>
                <a:srgbClr val="FF99CC"/>
              </a:solidFill>
            </c:spPr>
            <c:extLst>
              <c:ext xmlns:c16="http://schemas.microsoft.com/office/drawing/2014/chart" uri="{C3380CC4-5D6E-409C-BE32-E72D297353CC}">
                <c16:uniqueId val="{00000002-F3FE-42D7-ACD6-5FCF6036298E}"/>
              </c:ext>
            </c:extLst>
          </c:dPt>
          <c:dLbls>
            <c:dLbl>
              <c:idx val="0"/>
              <c:layout>
                <c:manualLayout>
                  <c:x val="-7.710367454068251E-2"/>
                  <c:y val="-0.67025035483118867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200" b="1" dirty="0">
                        <a:latin typeface="Times New Roman" pitchFamily="18" charset="0"/>
                        <a:cs typeface="Times New Roman" pitchFamily="18" charset="0"/>
                      </a:rPr>
                      <a:t>77,9</a:t>
                    </a:r>
                    <a:r>
                      <a:rPr lang="en-US" sz="1200" b="1" baseline="0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1200" b="1" dirty="0">
                        <a:latin typeface="Times New Roman" pitchFamily="18" charset="0"/>
                        <a:cs typeface="Times New Roman" pitchFamily="18" charset="0"/>
                      </a:rPr>
                      <a:t>%       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3FE-42D7-ACD6-5FCF6036298E}"/>
                </c:ext>
              </c:extLst>
            </c:dLbl>
            <c:dLbl>
              <c:idx val="1"/>
              <c:layout>
                <c:manualLayout>
                  <c:x val="-1.5178805774278215E-2"/>
                  <c:y val="3.2881172838863021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5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890310586176725E-2"/>
                      <c:h val="5.777738602384804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F3FE-42D7-ACD6-5FCF6036298E}"/>
                </c:ext>
              </c:extLst>
            </c:dLbl>
            <c:dLbl>
              <c:idx val="2"/>
              <c:layout>
                <c:manualLayout>
                  <c:x val="-1.3184799538661432E-3"/>
                  <c:y val="-5.5494669162072094E-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12,3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3FE-42D7-ACD6-5FCF6036298E}"/>
                </c:ext>
              </c:extLst>
            </c:dLbl>
            <c:dLbl>
              <c:idx val="3"/>
              <c:layout>
                <c:manualLayout>
                  <c:x val="9.0548447069116363E-3"/>
                  <c:y val="8.5857436167723084E-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2,0%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777777777777778E-2"/>
                      <c:h val="4.631283176970655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F3FE-42D7-ACD6-5FCF6036298E}"/>
                </c:ext>
              </c:extLst>
            </c:dLbl>
            <c:dLbl>
              <c:idx val="4"/>
              <c:layout>
                <c:manualLayout>
                  <c:x val="6.2119094488188975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2,8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3FE-42D7-ACD6-5FCF6036298E}"/>
                </c:ext>
              </c:extLst>
            </c:dLbl>
            <c:numFmt formatCode="0.00%" sourceLinked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Электронные аукционы - 671 закупка                      (ЦК 6 186,4  млн.руб.)</c:v>
                </c:pt>
                <c:pt idx="1">
                  <c:v>Конкурсы  -  43 закупки                                (ЦК 1 998,8  млн.руб.)</c:v>
                </c:pt>
                <c:pt idx="2">
                  <c:v>Запрос котировок - 106 закупок                      (ЦК 95,3 млн.руб.)</c:v>
                </c:pt>
                <c:pt idx="3">
                  <c:v>Совместные конкурсы  -  17 закупок              (ЦК 481,4 млн.руб.)</c:v>
                </c:pt>
                <c:pt idx="4">
                  <c:v>Совместные электронные аукционы -  24 закупки  (ЦК 214,4 млн.руб.)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0.77900000000000003</c:v>
                </c:pt>
                <c:pt idx="1">
                  <c:v>0.05</c:v>
                </c:pt>
                <c:pt idx="2">
                  <c:v>0.123</c:v>
                </c:pt>
                <c:pt idx="3">
                  <c:v>0.02</c:v>
                </c:pt>
                <c:pt idx="4">
                  <c:v>2.8000000000000001E-2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3FE-42D7-ACD6-5FCF60362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6404308836395454"/>
          <c:y val="1.6159120530897544E-2"/>
          <c:w val="0.33595691163604552"/>
          <c:h val="0.95135116100481387"/>
        </c:manualLayout>
      </c:layout>
      <c:overlay val="0"/>
      <c:txPr>
        <a:bodyPr/>
        <a:lstStyle/>
        <a:p>
          <a:pPr>
            <a:defRPr sz="1200"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2853741403841033E-2"/>
                  <c:y val="-4.4052873209605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70618256051325E-2"/>
                      <c:h val="6.63729809104258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21B-4818-A818-CBD4EDB84A76}"/>
                </c:ext>
              </c:extLst>
            </c:dLbl>
            <c:dLbl>
              <c:idx val="1"/>
              <c:layout>
                <c:manualLayout>
                  <c:x val="0.10880465403778061"/>
                  <c:y val="-2.05577716882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661976280742687E-2"/>
                      <c:h val="6.63729809104258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F21B-4818-A818-CBD4EDB84A76}"/>
                </c:ext>
              </c:extLst>
            </c:dLbl>
            <c:dLbl>
              <c:idx val="2"/>
              <c:layout>
                <c:manualLayout>
                  <c:x val="2.9320987654320931E-2"/>
                  <c:y val="-4.5521292217327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8617186740546E-2"/>
                      <c:h val="5.75624082232011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21B-4818-A818-CBD4EDB84A76}"/>
                </c:ext>
              </c:extLst>
            </c:dLbl>
            <c:dLbl>
              <c:idx val="3"/>
              <c:layout>
                <c:manualLayout>
                  <c:x val="2.1823319972584607E-2"/>
                  <c:y val="-4.9926578560939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6A-478B-86A5-0DC5989D4DE8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            ( или все заявки были отклонены)</c:v>
                </c:pt>
                <c:pt idx="3">
                  <c:v>Отменены или отзозваны заказчиком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414</c:v>
                </c:pt>
                <c:pt idx="1">
                  <c:v>587</c:v>
                </c:pt>
                <c:pt idx="2">
                  <c:v>88</c:v>
                </c:pt>
                <c:pt idx="3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1B-4818-A818-CBD4EDB84A7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            ( или все заявки были отклонены)</c:v>
                </c:pt>
                <c:pt idx="3">
                  <c:v>Отменены или отзозваны заказчиком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F21B-4818-A818-CBD4EDB84A7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            ( или все заявки были отклонены)</c:v>
                </c:pt>
                <c:pt idx="3">
                  <c:v>Отменены или отзозваны заказчиком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F21B-4818-A818-CBD4EDB84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42006472"/>
        <c:axId val="442006800"/>
        <c:axId val="353255592"/>
      </c:bar3DChart>
      <c:catAx>
        <c:axId val="44200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2006800"/>
        <c:crosses val="autoZero"/>
        <c:auto val="1"/>
        <c:lblAlgn val="ctr"/>
        <c:lblOffset val="100"/>
        <c:noMultiLvlLbl val="0"/>
      </c:catAx>
      <c:valAx>
        <c:axId val="442006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2006472"/>
        <c:crosses val="autoZero"/>
        <c:crossBetween val="between"/>
      </c:valAx>
      <c:serAx>
        <c:axId val="353255592"/>
        <c:scaling>
          <c:orientation val="minMax"/>
        </c:scaling>
        <c:delete val="1"/>
        <c:axPos val="b"/>
        <c:majorTickMark val="none"/>
        <c:minorTickMark val="none"/>
        <c:tickLblPos val="nextTo"/>
        <c:crossAx val="442006800"/>
        <c:crosses val="autoZero"/>
      </c:ser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2853741403841033E-2"/>
                  <c:y val="-4.4052873209605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70618256051325E-2"/>
                      <c:h val="6.63729809104258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378-471D-A64B-C12A5CC5A5E8}"/>
                </c:ext>
              </c:extLst>
            </c:dLbl>
            <c:dLbl>
              <c:idx val="1"/>
              <c:layout>
                <c:manualLayout>
                  <c:x val="0.10880465403778061"/>
                  <c:y val="-2.05577716882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661976280742687E-2"/>
                      <c:h val="6.63729809104258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378-471D-A64B-C12A5CC5A5E8}"/>
                </c:ext>
              </c:extLst>
            </c:dLbl>
            <c:dLbl>
              <c:idx val="2"/>
              <c:layout>
                <c:manualLayout>
                  <c:x val="2.9320987654320931E-2"/>
                  <c:y val="-4.5521292217327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8617186740546E-2"/>
                      <c:h val="5.75624082232011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D378-471D-A64B-C12A5CC5A5E8}"/>
                </c:ext>
              </c:extLst>
            </c:dLbl>
            <c:dLbl>
              <c:idx val="3"/>
              <c:layout>
                <c:manualLayout>
                  <c:x val="2.1823319972584607E-2"/>
                  <c:y val="-4.9926578560939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78-471D-A64B-C12A5CC5A5E8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            ( или все заявки были отклонены)</c:v>
                </c:pt>
                <c:pt idx="3">
                  <c:v>Отменены или отзозваны заказчиком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441</c:v>
                </c:pt>
                <c:pt idx="1">
                  <c:v>420</c:v>
                </c:pt>
                <c:pt idx="2">
                  <c:v>79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78-471D-A64B-C12A5CC5A5E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            ( или все заявки были отклонены)</c:v>
                </c:pt>
                <c:pt idx="3">
                  <c:v>Отменены или отзозваны заказчиком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5-D378-471D-A64B-C12A5CC5A5E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            ( или все заявки были отклонены)</c:v>
                </c:pt>
                <c:pt idx="3">
                  <c:v>Отменены или отзозваны заказчиком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6-D378-471D-A64B-C12A5CC5A5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42006472"/>
        <c:axId val="442006800"/>
        <c:axId val="353255592"/>
      </c:bar3DChart>
      <c:catAx>
        <c:axId val="44200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2006800"/>
        <c:crosses val="autoZero"/>
        <c:auto val="1"/>
        <c:lblAlgn val="ctr"/>
        <c:lblOffset val="100"/>
        <c:noMultiLvlLbl val="0"/>
      </c:catAx>
      <c:valAx>
        <c:axId val="442006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2006472"/>
        <c:crosses val="autoZero"/>
        <c:crossBetween val="between"/>
      </c:valAx>
      <c:serAx>
        <c:axId val="353255592"/>
        <c:scaling>
          <c:orientation val="minMax"/>
        </c:scaling>
        <c:delete val="1"/>
        <c:axPos val="b"/>
        <c:majorTickMark val="none"/>
        <c:minorTickMark val="none"/>
        <c:tickLblPos val="nextTo"/>
        <c:crossAx val="442006800"/>
        <c:crosses val="autoZero"/>
      </c:ser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7088930485878971E-2"/>
          <c:y val="2.0843979176998737E-2"/>
          <c:w val="0.74461985372979111"/>
          <c:h val="0.918167787913020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0-CE39-487F-B8CF-B4562D5E5572}"/>
              </c:ext>
            </c:extLst>
          </c:dPt>
          <c:cat>
            <c:strRef>
              <c:f>Лист1!$A$2:$A$4</c:f>
              <c:strCache>
                <c:ptCount val="2"/>
                <c:pt idx="0">
                  <c:v>5,34 млн.руб.</c:v>
                </c:pt>
                <c:pt idx="1">
                  <c:v>1,16 млн.руб.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5337808</c:v>
                </c:pt>
                <c:pt idx="1">
                  <c:v>1162022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39-487F-B8CF-B4562D5E5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28985200"/>
        <c:axId val="428987168"/>
      </c:barChart>
      <c:catAx>
        <c:axId val="4289852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428987168"/>
        <c:crosses val="autoZero"/>
        <c:auto val="1"/>
        <c:lblAlgn val="ctr"/>
        <c:lblOffset val="100"/>
        <c:noMultiLvlLbl val="0"/>
      </c:catAx>
      <c:valAx>
        <c:axId val="42898716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428985200"/>
        <c:crosses val="autoZero"/>
        <c:crossBetween val="between"/>
      </c:valAx>
    </c:plotArea>
    <c:plotVisOnly val="1"/>
    <c:dispBlanksAs val="zero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3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2816621050012444E-2"/>
          <c:y val="0"/>
          <c:w val="0.66973109613394344"/>
          <c:h val="0.827995457101988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3F55-4CBB-A31B-4D54DABC582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3F55-4CBB-A31B-4D54DABC58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3F55-4CBB-A31B-4D54DABC58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3F55-4CBB-A31B-4D54DABC582A}"/>
              </c:ext>
            </c:extLst>
          </c:dPt>
          <c:dLbls>
            <c:dLbl>
              <c:idx val="0"/>
              <c:layout>
                <c:manualLayout>
                  <c:x val="-4.8086805067234978E-2"/>
                  <c:y val="-8.680676105432730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24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89268847371123E-2"/>
                      <c:h val="5.81743087573602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3F55-4CBB-A31B-4D54DABC582A}"/>
                </c:ext>
              </c:extLst>
            </c:dLbl>
            <c:dLbl>
              <c:idx val="1"/>
              <c:layout>
                <c:manualLayout>
                  <c:x val="-1.5811489627169495E-2"/>
                  <c:y val="-2.503259186479275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266993856476425E-2"/>
                      <c:h val="6.093007894956115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3F55-4CBB-A31B-4D54DABC582A}"/>
                </c:ext>
              </c:extLst>
            </c:dLbl>
            <c:dLbl>
              <c:idx val="2"/>
              <c:layout>
                <c:manualLayout>
                  <c:x val="-6.0821604624410859E-3"/>
                  <c:y val="-3.34552671230974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12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488804987901663E-2"/>
                      <c:h val="5.81743087573602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3F55-4CBB-A31B-4D54DABC582A}"/>
                </c:ext>
              </c:extLst>
            </c:dLbl>
            <c:dLbl>
              <c:idx val="3"/>
              <c:layout>
                <c:manualLayout>
                  <c:x val="9.486028321992275E-2"/>
                  <c:y val="2.217158162981890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</a:p>
                </c:rich>
              </c:tx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F55-4CBB-A31B-4D54DABC582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2,3%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F55-4CBB-A31B-4D54DABC582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2,4%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3F55-4CBB-A31B-4D54DABC582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1,4%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3F55-4CBB-A31B-4D54DABC582A}"/>
                </c:ext>
              </c:extLst>
            </c:dLbl>
            <c:numFmt formatCode="\О\с\н\о\в\н\о\й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1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Заседаний в УФАС России по Белгородской области - 24                        (12 жалоб: 11- необоснованные, 1-обоснованная)</c:v>
                </c:pt>
                <c:pt idx="1">
                  <c:v>Заседаний   в Арбитражном суде Белгородской области по защите интересов управления - 12 </c:v>
                </c:pt>
                <c:pt idx="2">
                  <c:v>Заседаний в Арбитражном суде  Белгородской области по  2 исковым заявлениям (по обоим решения судов в пользу интересов управления)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0.63</c:v>
                </c:pt>
                <c:pt idx="1">
                  <c:v>0.32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55-4CBB-A31B-4D54DABC582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7013208996397544"/>
          <c:y val="7.2372166981446509E-2"/>
          <c:w val="0.32128092045873885"/>
          <c:h val="0.6061566075991556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26T15:36:04.899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0.56443</cdr:x>
      <cdr:y>0.25694</cdr:y>
    </cdr:from>
    <cdr:to>
      <cdr:x>0.6921</cdr:x>
      <cdr:y>0.33771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CA18E52-D552-4EB7-82A3-24A70937BB1F}"/>
            </a:ext>
          </a:extLst>
        </cdr:cNvPr>
        <cdr:cNvSpPr txBox="1"/>
      </cdr:nvSpPr>
      <cdr:spPr>
        <a:xfrm xmlns:a="http://schemas.openxmlformats.org/drawingml/2006/main">
          <a:off x="2865079" y="1341219"/>
          <a:ext cx="648072" cy="4216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1118</a:t>
          </a:r>
        </a:p>
      </cdr:txBody>
    </cdr:sp>
  </cdr:relSizeAnchor>
  <cdr:relSizeAnchor xmlns:cdr="http://schemas.openxmlformats.org/drawingml/2006/chartDrawing">
    <cdr:from>
      <cdr:x>0.77303</cdr:x>
      <cdr:y>0.28943</cdr:y>
    </cdr:from>
    <cdr:to>
      <cdr:x>0.89014</cdr:x>
      <cdr:y>0.3656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E175301-397E-41BF-8AB1-42A910F2C8DD}"/>
            </a:ext>
          </a:extLst>
        </cdr:cNvPr>
        <cdr:cNvSpPr txBox="1"/>
      </cdr:nvSpPr>
      <cdr:spPr>
        <a:xfrm xmlns:a="http://schemas.openxmlformats.org/drawingml/2006/main">
          <a:off x="3923927" y="1656948"/>
          <a:ext cx="594485" cy="4360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965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0.09025</cdr:x>
      <cdr:y>0.00788</cdr:y>
    </cdr:from>
    <cdr:to>
      <cdr:x>0.51632</cdr:x>
      <cdr:y>0.15775</cdr:y>
    </cdr:to>
    <cdr:sp macro="" textlink="">
      <cdr:nvSpPr>
        <cdr:cNvPr id="3" name="Скругленный прямоугольник 4">
          <a:extLst xmlns:a="http://schemas.openxmlformats.org/drawingml/2006/main">
            <a:ext uri="{FF2B5EF4-FFF2-40B4-BE49-F238E27FC236}">
              <a16:creationId xmlns:a16="http://schemas.microsoft.com/office/drawing/2014/main" id="{2C03B381-C8A8-2BA8-F865-C80075B7503C}"/>
            </a:ext>
          </a:extLst>
        </cdr:cNvPr>
        <cdr:cNvSpPr/>
      </cdr:nvSpPr>
      <cdr:spPr>
        <a:xfrm xmlns:a="http://schemas.openxmlformats.org/drawingml/2006/main">
          <a:off x="767772" y="21298"/>
          <a:ext cx="3624716" cy="405313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Состоявшиеся закупки  в 2023 году  </a:t>
          </a:r>
        </a:p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(привели к заключению контракта)</a:t>
          </a:r>
        </a:p>
      </cdr:txBody>
    </cdr:sp>
  </cdr:relSizeAnchor>
  <cdr:relSizeAnchor xmlns:cdr="http://schemas.openxmlformats.org/drawingml/2006/chartDrawing">
    <cdr:from>
      <cdr:x>0.27086</cdr:x>
      <cdr:y>0.15976</cdr:y>
    </cdr:from>
    <cdr:to>
      <cdr:x>0.29625</cdr:x>
      <cdr:y>0.29956</cdr:y>
    </cdr:to>
    <cdr:sp macro="" textlink="">
      <cdr:nvSpPr>
        <cdr:cNvPr id="5" name="Стрелка: вниз 4">
          <a:extLst xmlns:a="http://schemas.openxmlformats.org/drawingml/2006/main">
            <a:ext uri="{FF2B5EF4-FFF2-40B4-BE49-F238E27FC236}">
              <a16:creationId xmlns:a16="http://schemas.microsoft.com/office/drawing/2014/main" id="{CF043098-5FC0-6B52-A5D8-CE61ECBDDE68}"/>
            </a:ext>
          </a:extLst>
        </cdr:cNvPr>
        <cdr:cNvSpPr/>
      </cdr:nvSpPr>
      <cdr:spPr>
        <a:xfrm xmlns:a="http://schemas.openxmlformats.org/drawingml/2006/main">
          <a:off x="2304256" y="432048"/>
          <a:ext cx="216024" cy="378104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0.40629</cdr:x>
      <cdr:y>0.16305</cdr:y>
    </cdr:from>
    <cdr:to>
      <cdr:x>0.43168</cdr:x>
      <cdr:y>0.29289</cdr:y>
    </cdr:to>
    <cdr:sp macro="" textlink="">
      <cdr:nvSpPr>
        <cdr:cNvPr id="6" name="Стрелка: вниз 5">
          <a:extLst xmlns:a="http://schemas.openxmlformats.org/drawingml/2006/main">
            <a:ext uri="{FF2B5EF4-FFF2-40B4-BE49-F238E27FC236}">
              <a16:creationId xmlns:a16="http://schemas.microsoft.com/office/drawing/2014/main" id="{280481F4-870A-1745-1C35-D2501B45185E}"/>
            </a:ext>
          </a:extLst>
        </cdr:cNvPr>
        <cdr:cNvSpPr/>
      </cdr:nvSpPr>
      <cdr:spPr>
        <a:xfrm xmlns:a="http://schemas.openxmlformats.org/drawingml/2006/main">
          <a:off x="3456384" y="440964"/>
          <a:ext cx="216024" cy="351124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0.09025</cdr:x>
      <cdr:y>0.00788</cdr:y>
    </cdr:from>
    <cdr:to>
      <cdr:x>0.51632</cdr:x>
      <cdr:y>0.15775</cdr:y>
    </cdr:to>
    <cdr:sp macro="" textlink="">
      <cdr:nvSpPr>
        <cdr:cNvPr id="3" name="Скругленный прямоугольник 4">
          <a:extLst xmlns:a="http://schemas.openxmlformats.org/drawingml/2006/main">
            <a:ext uri="{FF2B5EF4-FFF2-40B4-BE49-F238E27FC236}">
              <a16:creationId xmlns:a16="http://schemas.microsoft.com/office/drawing/2014/main" id="{2C03B381-C8A8-2BA8-F865-C80075B7503C}"/>
            </a:ext>
          </a:extLst>
        </cdr:cNvPr>
        <cdr:cNvSpPr/>
      </cdr:nvSpPr>
      <cdr:spPr>
        <a:xfrm xmlns:a="http://schemas.openxmlformats.org/drawingml/2006/main">
          <a:off x="767772" y="21298"/>
          <a:ext cx="3624716" cy="405313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Состоявшиеся закупки  в 202</a:t>
          </a:r>
          <a:r>
            <a:rPr lang="en-US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4</a:t>
          </a:r>
          <a:r>
            <a: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году  </a:t>
          </a:r>
        </a:p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(привели к заключению контракта)</a:t>
          </a:r>
        </a:p>
      </cdr:txBody>
    </cdr:sp>
  </cdr:relSizeAnchor>
  <cdr:relSizeAnchor xmlns:cdr="http://schemas.openxmlformats.org/drawingml/2006/chartDrawing">
    <cdr:from>
      <cdr:x>0.27086</cdr:x>
      <cdr:y>0.15976</cdr:y>
    </cdr:from>
    <cdr:to>
      <cdr:x>0.29625</cdr:x>
      <cdr:y>0.29956</cdr:y>
    </cdr:to>
    <cdr:sp macro="" textlink="">
      <cdr:nvSpPr>
        <cdr:cNvPr id="5" name="Стрелка: вниз 4">
          <a:extLst xmlns:a="http://schemas.openxmlformats.org/drawingml/2006/main">
            <a:ext uri="{FF2B5EF4-FFF2-40B4-BE49-F238E27FC236}">
              <a16:creationId xmlns:a16="http://schemas.microsoft.com/office/drawing/2014/main" id="{CF043098-5FC0-6B52-A5D8-CE61ECBDDE68}"/>
            </a:ext>
          </a:extLst>
        </cdr:cNvPr>
        <cdr:cNvSpPr/>
      </cdr:nvSpPr>
      <cdr:spPr>
        <a:xfrm xmlns:a="http://schemas.openxmlformats.org/drawingml/2006/main">
          <a:off x="2304256" y="432048"/>
          <a:ext cx="216024" cy="378104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0.40629</cdr:x>
      <cdr:y>0.16305</cdr:y>
    </cdr:from>
    <cdr:to>
      <cdr:x>0.43168</cdr:x>
      <cdr:y>0.29289</cdr:y>
    </cdr:to>
    <cdr:sp macro="" textlink="">
      <cdr:nvSpPr>
        <cdr:cNvPr id="6" name="Стрелка: вниз 5">
          <a:extLst xmlns:a="http://schemas.openxmlformats.org/drawingml/2006/main">
            <a:ext uri="{FF2B5EF4-FFF2-40B4-BE49-F238E27FC236}">
              <a16:creationId xmlns:a16="http://schemas.microsoft.com/office/drawing/2014/main" id="{280481F4-870A-1745-1C35-D2501B45185E}"/>
            </a:ext>
          </a:extLst>
        </cdr:cNvPr>
        <cdr:cNvSpPr/>
      </cdr:nvSpPr>
      <cdr:spPr>
        <a:xfrm xmlns:a="http://schemas.openxmlformats.org/drawingml/2006/main">
          <a:off x="3456384" y="440964"/>
          <a:ext cx="216024" cy="351124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0155" cy="495935"/>
          </a:xfrm>
          <a:prstGeom prst="rect">
            <a:avLst/>
          </a:prstGeom>
        </p:spPr>
        <p:txBody>
          <a:bodyPr vert="horz" lIns="91128" tIns="45563" rIns="91128" bIns="4556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3251" y="1"/>
            <a:ext cx="2940155" cy="495935"/>
          </a:xfrm>
          <a:prstGeom prst="rect">
            <a:avLst/>
          </a:prstGeom>
        </p:spPr>
        <p:txBody>
          <a:bodyPr vert="horz" lIns="91128" tIns="45563" rIns="91128" bIns="45563" rtlCol="0"/>
          <a:lstStyle>
            <a:lvl1pPr algn="r">
              <a:defRPr sz="1200"/>
            </a:lvl1pPr>
          </a:lstStyle>
          <a:p>
            <a:fld id="{6F59747B-4269-4F94-BF56-BEA8137A67CA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28" tIns="45563" rIns="91128" bIns="4556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499" y="4711388"/>
            <a:ext cx="5427980" cy="4463415"/>
          </a:xfrm>
          <a:prstGeom prst="rect">
            <a:avLst/>
          </a:prstGeom>
        </p:spPr>
        <p:txBody>
          <a:bodyPr vert="horz" lIns="91128" tIns="45563" rIns="91128" bIns="4556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1045"/>
            <a:ext cx="2940155" cy="495935"/>
          </a:xfrm>
          <a:prstGeom prst="rect">
            <a:avLst/>
          </a:prstGeom>
        </p:spPr>
        <p:txBody>
          <a:bodyPr vert="horz" lIns="91128" tIns="45563" rIns="91128" bIns="4556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3251" y="9421045"/>
            <a:ext cx="2940155" cy="495935"/>
          </a:xfrm>
          <a:prstGeom prst="rect">
            <a:avLst/>
          </a:prstGeom>
        </p:spPr>
        <p:txBody>
          <a:bodyPr vert="horz" lIns="91128" tIns="45563" rIns="91128" bIns="45563" rtlCol="0" anchor="b"/>
          <a:lstStyle>
            <a:lvl1pPr algn="r">
              <a:defRPr sz="1200"/>
            </a:lvl1pPr>
          </a:lstStyle>
          <a:p>
            <a:fld id="{35B12BC9-FDC1-4BA0-84B2-C918AE6030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95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12BC9-FDC1-4BA0-84B2-C918AE6030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415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12BC9-FDC1-4BA0-84B2-C918AE6030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694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30.07.2025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16632"/>
            <a:ext cx="7455202" cy="2808312"/>
          </a:xfrm>
        </p:spPr>
        <p:txBody>
          <a:bodyPr>
            <a:noAutofit/>
          </a:bodyPr>
          <a:lstStyle/>
          <a:p>
            <a:pPr algn="ctr"/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«Итоги работы управления муниципального заказа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за  2024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год»</a:t>
            </a:r>
          </a:p>
        </p:txBody>
      </p:sp>
      <p:pic>
        <p:nvPicPr>
          <p:cNvPr id="3078" name="Picture 6" descr="http://www.advanserv.ru/project/data/zakon_44f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283006"/>
            <a:ext cx="4357718" cy="2574993"/>
          </a:xfrm>
          <a:prstGeom prst="rect">
            <a:avLst/>
          </a:prstGeom>
          <a:noFill/>
        </p:spPr>
      </p:pic>
      <p:pic>
        <p:nvPicPr>
          <p:cNvPr id="9" name="Picture 8" descr="Рисунок7777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135728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 txBox="1">
            <a:spLocks/>
          </p:cNvSpPr>
          <p:nvPr/>
        </p:nvSpPr>
        <p:spPr>
          <a:xfrm>
            <a:off x="428596" y="509565"/>
            <a:ext cx="8358245" cy="134866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675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Постановлению № 124 от 9 августа 2016 года проводились аукционы на право заключения договоров нестационарных торговых объектов. </a:t>
            </a:r>
          </a:p>
          <a:p>
            <a:pPr algn="ctr">
              <a:spcBef>
                <a:spcPct val="0"/>
              </a:spcBef>
            </a:pPr>
            <a:r>
              <a:rPr lang="ru-RU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на ЭТП «ТЭК-Торг» было размещено 12 объектов. Состо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ялись торги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11 нестационарным торговым объектам, размер платы по договорам составляет 5,34 млн. руб.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состоялись аукционы по 1 объекту на сумму 1,16 млн. руб.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9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9061259"/>
              </p:ext>
            </p:extLst>
          </p:nvPr>
        </p:nvGraphicFramePr>
        <p:xfrm>
          <a:off x="678628" y="2852936"/>
          <a:ext cx="7858179" cy="3718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ая выноска 5"/>
          <p:cNvSpPr/>
          <p:nvPr/>
        </p:nvSpPr>
        <p:spPr>
          <a:xfrm>
            <a:off x="3763146" y="2541556"/>
            <a:ext cx="2049755" cy="785818"/>
          </a:xfrm>
          <a:prstGeom prst="wedgeRectCallout">
            <a:avLst>
              <a:gd name="adj1" fmla="val -95360"/>
              <a:gd name="adj2" fmla="val 11535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b="1" dirty="0">
              <a:solidFill>
                <a:srgbClr val="007E3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Не подано ни одной заяви</a:t>
            </a: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6448407" y="3905801"/>
            <a:ext cx="2120547" cy="571504"/>
          </a:xfrm>
          <a:prstGeom prst="wedgeRectCallout">
            <a:avLst>
              <a:gd name="adj1" fmla="val -97958"/>
              <a:gd name="adj2" fmla="val 10006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Состоявшиеся закупки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(определен победитель)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93846" y="4869160"/>
            <a:ext cx="1000132" cy="500066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19050" cap="flat" cmpd="sng" algn="ctr">
            <a:solidFill>
              <a:srgbClr val="438086"/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 ед.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23728" y="3903521"/>
            <a:ext cx="648072" cy="28803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19050" cap="flat" cmpd="sng" algn="ctr">
            <a:solidFill>
              <a:srgbClr val="438086"/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 ед.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3"/>
          <p:cNvSpPr>
            <a:spLocks noGrp="1"/>
          </p:cNvSpPr>
          <p:nvPr>
            <p:ph idx="1"/>
          </p:nvPr>
        </p:nvSpPr>
        <p:spPr>
          <a:xfrm>
            <a:off x="142844" y="714356"/>
            <a:ext cx="8715436" cy="113046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3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приняло участие в 38 заседаниях Арбитражного суда  Белгородской области и УФАС России по Белгородской области. </a:t>
            </a:r>
          </a:p>
          <a:p>
            <a:pPr algn="ctr">
              <a:spcBef>
                <a:spcPct val="0"/>
              </a:spcBef>
              <a:buNone/>
            </a:pPr>
            <a:endParaRPr lang="ru-RU" sz="3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67655925"/>
              </p:ext>
            </p:extLst>
          </p:nvPr>
        </p:nvGraphicFramePr>
        <p:xfrm>
          <a:off x="357126" y="1916832"/>
          <a:ext cx="831933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Текст 6"/>
          <p:cNvSpPr txBox="1">
            <a:spLocks/>
          </p:cNvSpPr>
          <p:nvPr/>
        </p:nvSpPr>
        <p:spPr>
          <a:xfrm>
            <a:off x="8604448" y="9224"/>
            <a:ext cx="539552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474038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325391"/>
              </p:ext>
            </p:extLst>
          </p:nvPr>
        </p:nvGraphicFramePr>
        <p:xfrm>
          <a:off x="359246" y="1310441"/>
          <a:ext cx="8496944" cy="4887518"/>
        </p:xfrm>
        <a:graphic>
          <a:graphicData uri="http://schemas.openxmlformats.org/drawingml/2006/table">
            <a:tbl>
              <a:tblPr/>
              <a:tblGrid>
                <a:gridCol w="839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73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Была достигнута условная экономия бюджетных средств и внебюджетных источников финансирования по закупкам проведенных для заказчиков  городского округа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«Город Белгород» не менее 5 %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3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Реализация Бережливого проекта «Оптимизация процесса размещения закупок для заказчиков городского округа «Город Белгород» согласно требованиям 44-ФЗ».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9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во Всероссийском мероприятии  «Неделя госзаказа в Сурском крае»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28243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 в 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XIX 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Всероссийском Форуме-выставке «ГОСЗАКАЗ» 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отчетный год достигнуты показатели развития конкуренции в городского округа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«Город Белгород» на 2022 – 2025 годы»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аукционов,  конкурсов  и котировок на право заключения договоров на размещение нестационарных торговых объектов на территории городского округа «Город Белгород» согласно Постановления 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124 от 9 августа 2016 года.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255948"/>
                  </a:ext>
                </a:extLst>
              </a:tr>
              <a:tr h="517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аукционов и конкурсов  на право заключения договоров на размещение нестационарных торговых объектов на территории городского округа «Город Белгород» согласно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44-ФЗ.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928553"/>
                  </a:ext>
                </a:extLst>
              </a:tr>
              <a:tr h="517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и проведение 41 совместной закупки, где было подано 1583 заявки от заказчиков городского округа «Город Белгород»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031658"/>
                  </a:ext>
                </a:extLst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428596" y="714356"/>
            <a:ext cx="8358245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Мероприятия проведенные в 2024 году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653456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738747"/>
              </p:ext>
            </p:extLst>
          </p:nvPr>
        </p:nvGraphicFramePr>
        <p:xfrm>
          <a:off x="323528" y="1196753"/>
          <a:ext cx="8611945" cy="4745696"/>
        </p:xfrm>
        <a:graphic>
          <a:graphicData uri="http://schemas.openxmlformats.org/drawingml/2006/table">
            <a:tbl>
              <a:tblPr/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4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3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3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п/п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Сроки исполнения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Условная экономия бюджетных средств и внебюджетных источников финансирования по закупкам проведенных для заказчиков  городского округа «Город Белгород» не менее 5 %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Организация работы с заказчиками по осуществлению закупок  у  субъектов малого предпринимательства, социально ориентированных некоммерческих организаций согласно законодательства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в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XX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Юбилейной  Всероссийской Форум-Выставке ГОСЗАКАЗ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квартал 2025 г.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и проведение совместных закупок для нужд заказчиков городского округа «Город Белгород» в рамках ФЗ-44 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Организация работы с заказчиками согласно изменений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ФЗ-44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Содействие и развитие конкуренции в городском округе «Город Белгород»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2022 – 2025 годы»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765478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аукционов и конкурсов на право заключения договоров на размещение нестационарных торговых объектов на территории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городского округа «Город Белгород»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558374"/>
                  </a:ext>
                </a:extLst>
              </a:tr>
              <a:tr h="47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Проведение мероприятий на снижение потенциальных штрафов у контрактных управляющих  ( специалистов контрактных служб)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952106"/>
                  </a:ext>
                </a:extLst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323528" y="547372"/>
            <a:ext cx="8611945" cy="5053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 мероприятий </a:t>
            </a:r>
            <a:r>
              <a:rPr lang="ru-RU" sz="2000" b="1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2025 </a:t>
            </a:r>
            <a:r>
              <a:rPr lang="ru-RU" sz="2000" b="1" dirty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год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0" y="9223"/>
            <a:ext cx="9143999" cy="191492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отчетный период в управление поступило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2545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заявок</a:t>
            </a:r>
            <a:b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(из них 1625 заявок сформированы в 45 совместных закупок) , </a:t>
            </a:r>
            <a:b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всего размещено на электронно-торговых площадках –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965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</a:t>
            </a:r>
            <a:b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муниципальных нужд городского округа «Город Белгород» </a:t>
            </a:r>
            <a:b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бюджетных средств и внебюджетных источников финансирования</a:t>
            </a:r>
            <a:b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общую сумму 9 712,4 млн. рублей</a:t>
            </a: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892000" y="9224"/>
            <a:ext cx="251520" cy="276504"/>
          </a:xfrm>
          <a:prstGeom prst="rect">
            <a:avLst/>
          </a:prstGeom>
          <a:gradFill>
            <a:gsLst>
              <a:gs pos="0">
                <a:schemeClr val="accent2">
                  <a:tint val="1000"/>
                  <a:satMod val="255000"/>
                </a:schemeClr>
              </a:gs>
              <a:gs pos="55000">
                <a:schemeClr val="accent2">
                  <a:tint val="12000"/>
                  <a:satMod val="255000"/>
                </a:schemeClr>
              </a:gs>
              <a:gs pos="100000">
                <a:schemeClr val="accent2">
                  <a:tint val="45000"/>
                  <a:satMod val="2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108000" bIns="0" anchor="ctr" anchorCtr="0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600" dirty="0"/>
              <a:t>1</a:t>
            </a: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CE78F906-D830-46A7-AE04-CF7312C781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6439786"/>
              </p:ext>
            </p:extLst>
          </p:nvPr>
        </p:nvGraphicFramePr>
        <p:xfrm>
          <a:off x="-21271" y="1988839"/>
          <a:ext cx="5076056" cy="4859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Диаграмма 22">
            <a:extLst>
              <a:ext uri="{FF2B5EF4-FFF2-40B4-BE49-F238E27FC236}">
                <a16:creationId xmlns:a16="http://schemas.microsoft.com/office/drawing/2014/main" id="{99C193FA-F33B-405E-931F-D32D62FC3B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170404"/>
              </p:ext>
            </p:extLst>
          </p:nvPr>
        </p:nvGraphicFramePr>
        <p:xfrm>
          <a:off x="4860032" y="1844825"/>
          <a:ext cx="4283968" cy="5023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7F234D-E835-461C-8905-66A63A49740A}"/>
              </a:ext>
            </a:extLst>
          </p:cNvPr>
          <p:cNvSpPr txBox="1"/>
          <p:nvPr/>
        </p:nvSpPr>
        <p:spPr>
          <a:xfrm>
            <a:off x="700634" y="294369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5CB2C9-988E-43C6-B3C7-357DB36B2DDE}"/>
              </a:ext>
            </a:extLst>
          </p:cNvPr>
          <p:cNvSpPr txBox="1"/>
          <p:nvPr/>
        </p:nvSpPr>
        <p:spPr>
          <a:xfrm>
            <a:off x="1823268" y="2574364"/>
            <a:ext cx="683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30C72A-8587-4E34-9896-86A93C81DB2F}"/>
              </a:ext>
            </a:extLst>
          </p:cNvPr>
          <p:cNvSpPr txBox="1"/>
          <p:nvPr/>
        </p:nvSpPr>
        <p:spPr>
          <a:xfrm>
            <a:off x="5219122" y="3016549"/>
            <a:ext cx="861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486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A344D2C-1106-4457-9C0B-C97F52A6A8B1}"/>
              </a:ext>
            </a:extLst>
          </p:cNvPr>
          <p:cNvSpPr txBox="1"/>
          <p:nvPr/>
        </p:nvSpPr>
        <p:spPr>
          <a:xfrm>
            <a:off x="6191042" y="3466292"/>
            <a:ext cx="908350" cy="375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450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AD49170-2CEB-45F1-9A7E-C64AAAAF3D19}"/>
              </a:ext>
            </a:extLst>
          </p:cNvPr>
          <p:cNvSpPr txBox="1"/>
          <p:nvPr/>
        </p:nvSpPr>
        <p:spPr>
          <a:xfrm>
            <a:off x="7117040" y="3509951"/>
            <a:ext cx="908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98,4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D2B89B-3569-40F2-8FCE-F10AEFA071E3}"/>
              </a:ext>
            </a:extLst>
          </p:cNvPr>
          <p:cNvSpPr txBox="1"/>
          <p:nvPr/>
        </p:nvSpPr>
        <p:spPr>
          <a:xfrm>
            <a:off x="8135572" y="2205032"/>
            <a:ext cx="861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9712,4</a:t>
            </a:r>
          </a:p>
        </p:txBody>
      </p:sp>
    </p:spTree>
    <p:extLst>
      <p:ext uri="{BB962C8B-B14F-4D97-AF65-F5344CB8AC3E}">
        <p14:creationId xmlns:p14="http://schemas.microsoft.com/office/powerpoint/2010/main" val="601986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3"/>
          <p:cNvSpPr>
            <a:spLocks noGrp="1"/>
          </p:cNvSpPr>
          <p:nvPr>
            <p:ph idx="1"/>
          </p:nvPr>
        </p:nvSpPr>
        <p:spPr>
          <a:xfrm>
            <a:off x="107109" y="620688"/>
            <a:ext cx="8858312" cy="15841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965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закупок </a:t>
            </a:r>
          </a:p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размещены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940 закупок на сумму 9 912,4 млн. руб. </a:t>
            </a:r>
          </a:p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Были отозваны заказчиком 25 закупок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BA88A7CD-3401-4798-ACC4-7AC509AB94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4289788"/>
              </p:ext>
            </p:extLst>
          </p:nvPr>
        </p:nvGraphicFramePr>
        <p:xfrm>
          <a:off x="611560" y="2420887"/>
          <a:ext cx="8103844" cy="4032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29634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3"/>
          <p:cNvSpPr>
            <a:spLocks noGrp="1"/>
          </p:cNvSpPr>
          <p:nvPr>
            <p:ph idx="1"/>
          </p:nvPr>
        </p:nvSpPr>
        <p:spPr>
          <a:xfrm>
            <a:off x="357126" y="476672"/>
            <a:ext cx="8572592" cy="1296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Размещено 940 закупок</a:t>
            </a: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- НМКЦ которых составила 9 409,6 млн. руб.</a:t>
            </a: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состоялись и заключены контракты по 861 закупке - цена контракта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составила 8 976,3 млн. руб.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Условная экономия составила  – 433,3 млн. руб. (5%)</a:t>
            </a: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42706897"/>
              </p:ext>
            </p:extLst>
          </p:nvPr>
        </p:nvGraphicFramePr>
        <p:xfrm>
          <a:off x="0" y="2636914"/>
          <a:ext cx="9144000" cy="4211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3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8AEF12F4-9EB0-4712-ADDE-9ACD797800E8}"/>
              </a:ext>
            </a:extLst>
          </p:cNvPr>
          <p:cNvSpPr/>
          <p:nvPr/>
        </p:nvSpPr>
        <p:spPr>
          <a:xfrm>
            <a:off x="1331640" y="1844825"/>
            <a:ext cx="6768752" cy="7200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Состоявшиеся закупки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(привели к заключению контракта)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785794"/>
            <a:ext cx="8858312" cy="12750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 indent="449263" algn="ctr" fontAlgn="base">
              <a:spcAft>
                <a:spcPct val="0"/>
              </a:spcAft>
            </a:pP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остоявшиеся закупки по результатам проведенных процедур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(определен победитель)  861 закупка. 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Условная </a:t>
            </a: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экономия бюджетных и внебюджетных источников </a:t>
            </a:r>
            <a:b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финансирования составила 5 % от НМКЦ или 433,3 млн. руб. </a:t>
            </a:r>
            <a:b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962557"/>
              </p:ext>
            </p:extLst>
          </p:nvPr>
        </p:nvGraphicFramePr>
        <p:xfrm>
          <a:off x="323528" y="2204864"/>
          <a:ext cx="8691263" cy="3902031"/>
        </p:xfrm>
        <a:graphic>
          <a:graphicData uri="http://schemas.openxmlformats.org/drawingml/2006/table">
            <a:tbl>
              <a:tblPr/>
              <a:tblGrid>
                <a:gridCol w="3076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96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25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67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 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031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6 599,7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6 186,4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87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1 998,8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7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8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Совместные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794065"/>
                  </a:ext>
                </a:extLst>
              </a:tr>
              <a:tr h="4620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837147"/>
                  </a:ext>
                </a:extLst>
              </a:tr>
              <a:tr h="362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9 409,6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8 976,3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715404" y="1604"/>
            <a:ext cx="428596" cy="2762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 4</a:t>
            </a:r>
            <a:endParaRPr lang="ru-RU" sz="2000" dirty="0"/>
          </a:p>
        </p:txBody>
      </p:sp>
      <p:sp>
        <p:nvSpPr>
          <p:cNvPr id="7" name="Скругленный прямоугольник 4">
            <a:extLst>
              <a:ext uri="{FF2B5EF4-FFF2-40B4-BE49-F238E27FC236}">
                <a16:creationId xmlns:a16="http://schemas.microsoft.com/office/drawing/2014/main" id="{4ACCB165-EE38-4F14-958B-2003FBC014CC}"/>
              </a:ext>
            </a:extLst>
          </p:cNvPr>
          <p:cNvSpPr/>
          <p:nvPr/>
        </p:nvSpPr>
        <p:spPr>
          <a:xfrm>
            <a:off x="142844" y="6197943"/>
            <a:ext cx="4896546" cy="64809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* Экономия в 2023 году составила 355,2 млн. рублей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Ссылка на слайд 7">
                <a:extLst>
                  <a:ext uri="{FF2B5EF4-FFF2-40B4-BE49-F238E27FC236}">
                    <a16:creationId xmlns:a16="http://schemas.microsoft.com/office/drawing/2014/main" id="{58AB65C4-5FD0-459E-9CB3-26B8881E486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18649292"/>
                  </p:ext>
                </p:extLst>
              </p:nvPr>
            </p:nvGraphicFramePr>
            <p:xfrm>
              <a:off x="-2628800" y="5249645"/>
              <a:ext cx="2286000" cy="1714500"/>
            </p:xfrm>
            <a:graphic>
              <a:graphicData uri="http://schemas.microsoft.com/office/powerpoint/2016/slidezoom">
                <pslz:sldZm>
                  <pslz:sldZmObj sldId="355" cId="510913403">
                    <pslz:zmPr id="{B55BA491-3F37-48E5-8D9C-CA246723D2D4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Ссылка на слайд 7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58AB65C4-5FD0-459E-9CB3-26B8881E486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628800" y="5249645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10913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692696"/>
            <a:ext cx="8858312" cy="115212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indent="449263" algn="ctr" fontAlgn="base">
              <a:spcAft>
                <a:spcPct val="0"/>
              </a:spcAft>
            </a:pP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электронной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форме через «Электронный маркет (магазин) Белгородской области для «малых закупок» проведено 3 666 закупок,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экономия бюджетных средств составила 34,9 млн.руб.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8715404" y="0"/>
            <a:ext cx="428596" cy="2762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Clr>
                <a:srgbClr val="A04DA3"/>
              </a:buClr>
              <a:buFont typeface="Georgia"/>
              <a:buNone/>
            </a:pP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0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400" dirty="0">
                <a:cs typeface="Times New Roman" pitchFamily="18" charset="0"/>
              </a:rPr>
              <a:t>5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775505"/>
              </p:ext>
            </p:extLst>
          </p:nvPr>
        </p:nvGraphicFramePr>
        <p:xfrm>
          <a:off x="323528" y="2060424"/>
          <a:ext cx="8480128" cy="4507323"/>
        </p:xfrm>
        <a:graphic>
          <a:graphicData uri="http://schemas.openxmlformats.org/drawingml/2006/table">
            <a:tbl>
              <a:tblPr/>
              <a:tblGrid>
                <a:gridCol w="1827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3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6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233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21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Период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закупок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договора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 / %)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08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34,9  /  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54,7  / 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444031"/>
                  </a:ext>
                </a:extLst>
              </a:tr>
              <a:tr h="1122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2022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29,3  /  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757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024270"/>
              </p:ext>
            </p:extLst>
          </p:nvPr>
        </p:nvGraphicFramePr>
        <p:xfrm>
          <a:off x="470217" y="2986098"/>
          <a:ext cx="8286808" cy="3058633"/>
        </p:xfrm>
        <a:graphic>
          <a:graphicData uri="http://schemas.openxmlformats.org/drawingml/2006/table">
            <a:tbl>
              <a:tblPr/>
              <a:tblGrid>
                <a:gridCol w="4143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13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  ( в том числе совместные)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3 525,9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9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4 762,9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6</a:t>
            </a: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5688" y="714356"/>
            <a:ext cx="8715468" cy="1843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закупок у субъектов малого предпринимательства и социально ориентированных некоммерческих организаций в общем объеме поставок товаров (выполнения работ, оказания услуг) для муниципальных нужд городского округа  «Город Белгород» составила 53,6 %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 общего объема состоявшихся закупок.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305268"/>
              </p:ext>
            </p:extLst>
          </p:nvPr>
        </p:nvGraphicFramePr>
        <p:xfrm>
          <a:off x="457200" y="2780928"/>
          <a:ext cx="8329641" cy="3866106"/>
        </p:xfrm>
        <a:graphic>
          <a:graphicData uri="http://schemas.openxmlformats.org/drawingml/2006/table">
            <a:tbl>
              <a:tblPr/>
              <a:tblGrid>
                <a:gridCol w="5162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0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7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722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118">
                <a:tc>
                  <a:txBody>
                    <a:bodyPr/>
                    <a:lstStyle/>
                    <a:p>
                      <a:pPr marL="457200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457200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конкурсы</a:t>
                      </a:r>
                    </a:p>
                    <a:p>
                      <a:pPr lvl="1"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386860"/>
                  </a:ext>
                </a:extLst>
              </a:tr>
              <a:tr h="57453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213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02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671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1 553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214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861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1 885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7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5688" y="714356"/>
            <a:ext cx="8715468" cy="1843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участников в 2024 году 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состоявшихся  конкурентных процедурах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6">
            <a:extLst>
              <a:ext uri="{FF2B5EF4-FFF2-40B4-BE49-F238E27FC236}">
                <a16:creationId xmlns:a16="http://schemas.microsoft.com/office/drawing/2014/main" id="{4F916651-3FA7-BBA1-8DB8-EF5DA95769CE}"/>
              </a:ext>
            </a:extLst>
          </p:cNvPr>
          <p:cNvSpPr txBox="1">
            <a:spLocks/>
          </p:cNvSpPr>
          <p:nvPr/>
        </p:nvSpPr>
        <p:spPr>
          <a:xfrm>
            <a:off x="8786842" y="0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7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10809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CD7329D1-CCD5-39CD-3E1B-2C965CCA8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217416"/>
              </p:ext>
            </p:extLst>
          </p:nvPr>
        </p:nvGraphicFramePr>
        <p:xfrm>
          <a:off x="0" y="1196752"/>
          <a:ext cx="9144000" cy="2704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Содержимое 3">
            <a:extLst>
              <a:ext uri="{FF2B5EF4-FFF2-40B4-BE49-F238E27FC236}">
                <a16:creationId xmlns:a16="http://schemas.microsoft.com/office/drawing/2014/main" id="{12C79E3F-7369-D717-C804-72C3382C3F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5536" y="620688"/>
            <a:ext cx="8229600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размещенных закупок в 2023 и 2024 году </a:t>
            </a:r>
          </a:p>
        </p:txBody>
      </p:sp>
      <p:sp>
        <p:nvSpPr>
          <p:cNvPr id="4" name="Текст 6">
            <a:extLst>
              <a:ext uri="{FF2B5EF4-FFF2-40B4-BE49-F238E27FC236}">
                <a16:creationId xmlns:a16="http://schemas.microsoft.com/office/drawing/2014/main" id="{086FCD6E-B7B0-BEE9-4F5B-4D34A9EDF385}"/>
              </a:ext>
            </a:extLst>
          </p:cNvPr>
          <p:cNvSpPr txBox="1">
            <a:spLocks/>
          </p:cNvSpPr>
          <p:nvPr/>
        </p:nvSpPr>
        <p:spPr>
          <a:xfrm>
            <a:off x="8786842" y="0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8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  <p:graphicFrame>
        <p:nvGraphicFramePr>
          <p:cNvPr id="7" name="Объект 5">
            <a:extLst>
              <a:ext uri="{FF2B5EF4-FFF2-40B4-BE49-F238E27FC236}">
                <a16:creationId xmlns:a16="http://schemas.microsoft.com/office/drawing/2014/main" id="{CD7329D1-CCD5-39CD-3E1B-2C965CCA86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74451"/>
              </p:ext>
            </p:extLst>
          </p:nvPr>
        </p:nvGraphicFramePr>
        <p:xfrm>
          <a:off x="21744" y="4005064"/>
          <a:ext cx="9144000" cy="2704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9993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49038</TotalTime>
  <Words>1091</Words>
  <Application>Microsoft Office PowerPoint</Application>
  <PresentationFormat>Экран (4:3)</PresentationFormat>
  <Paragraphs>247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Georgia</vt:lpstr>
      <vt:lpstr>Times New Roman</vt:lpstr>
      <vt:lpstr>Trebuchet MS</vt:lpstr>
      <vt:lpstr>Wingdings 2</vt:lpstr>
      <vt:lpstr>Городская</vt:lpstr>
      <vt:lpstr>               «Итоги работы управления муниципального заказа за  2024 год»</vt:lpstr>
      <vt:lpstr>За отчетный период в управление поступило 2545 заявок  (из них 1625 заявок сформированы в 45 совместных закупок) ,   всего размещено на электронно-торговых площадках – 965 закупок  для муниципальных нужд городского округа «Город Белгород»  за счет бюджетных средств и внебюджетных источников финансирования  на общую сумму 9 712,4 млн. рублей</vt:lpstr>
      <vt:lpstr>Презентация PowerPoint</vt:lpstr>
      <vt:lpstr>Презентация PowerPoint</vt:lpstr>
      <vt:lpstr>     Состоявшиеся закупки по результатам проведенных процедур  (определен победитель)  861 закупка.  Условная экономия бюджетных и внебюджетных источников  финансирования составила 5 % от НМКЦ или 433,3 млн. руб.     </vt:lpstr>
      <vt:lpstr>      В электронной форме через «Электронный маркет (магазин) Белгородской области для «малых закупок» проведено 3 666 закупок,  экономия бюджетных средств составила 34,9 млн.руб.     </vt:lpstr>
      <vt:lpstr>Презентация PowerPoint</vt:lpstr>
      <vt:lpstr>Презентация PowerPoint</vt:lpstr>
      <vt:lpstr>Анализ размещенных закупок в 2023 и 2024 году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Kolesnikova</cp:lastModifiedBy>
  <cp:revision>1285</cp:revision>
  <cp:lastPrinted>2025-01-28T08:40:35Z</cp:lastPrinted>
  <dcterms:created xsi:type="dcterms:W3CDTF">2016-10-14T05:53:06Z</dcterms:created>
  <dcterms:modified xsi:type="dcterms:W3CDTF">2025-07-30T06:41:48Z</dcterms:modified>
</cp:coreProperties>
</file>