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5"/>
  </p:notesMasterIdLst>
  <p:sldIdLst>
    <p:sldId id="256" r:id="rId2"/>
    <p:sldId id="358" r:id="rId3"/>
    <p:sldId id="378" r:id="rId4"/>
    <p:sldId id="276" r:id="rId5"/>
    <p:sldId id="355" r:id="rId6"/>
    <p:sldId id="361" r:id="rId7"/>
    <p:sldId id="370" r:id="rId8"/>
    <p:sldId id="371" r:id="rId9"/>
    <p:sldId id="376" r:id="rId10"/>
    <p:sldId id="327" r:id="rId11"/>
    <p:sldId id="374" r:id="rId12"/>
    <p:sldId id="375" r:id="rId13"/>
    <p:sldId id="338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rkComp5" initials="W" lastIdx="2" clrIdx="0">
    <p:extLst>
      <p:ext uri="{19B8F6BF-5375-455C-9EA6-DF929625EA0E}">
        <p15:presenceInfo xmlns:p15="http://schemas.microsoft.com/office/powerpoint/2012/main" userId="WorkComp5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3775"/>
    <a:srgbClr val="ADD2D6"/>
    <a:srgbClr val="007E39"/>
    <a:srgbClr val="CCFFFF"/>
    <a:srgbClr val="4A4B7A"/>
    <a:srgbClr val="CB93CB"/>
    <a:srgbClr val="DEBFBA"/>
    <a:srgbClr val="FF99FF"/>
    <a:srgbClr val="FF9966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15" autoAdjust="0"/>
  </p:normalViewPr>
  <p:slideViewPr>
    <p:cSldViewPr>
      <p:cViewPr varScale="1">
        <p:scale>
          <a:sx n="97" d="100"/>
          <a:sy n="97" d="100"/>
        </p:scale>
        <p:origin x="20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Количество размещенных заявок </a:t>
            </a:r>
          </a:p>
        </c:rich>
      </c:tx>
      <c:layout>
        <c:manualLayout>
          <c:xMode val="edge"/>
          <c:yMode val="edge"/>
          <c:x val="0.17361111111111119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2777777777777778E-2"/>
          <c:y val="0.11837487309591468"/>
          <c:w val="0.91666666666666652"/>
          <c:h val="0.7576582641547401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поступивших шт.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6-0151-445A-97A8-574F7BA95876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0151-445A-97A8-574F7BA95876}"/>
              </c:ext>
            </c:extLst>
          </c:dPt>
          <c:dPt>
            <c:idx val="2"/>
            <c:invertIfNegative val="0"/>
            <c:bubble3D val="0"/>
            <c:spPr>
              <a:solidFill>
                <a:srgbClr val="74377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0151-445A-97A8-574F7BA95876}"/>
              </c:ext>
            </c:extLst>
          </c:dPt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1148</c:v>
                </c:pt>
                <c:pt idx="1">
                  <c:v>1283</c:v>
                </c:pt>
                <c:pt idx="2">
                  <c:v>1027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1-445A-97A8-574F7BA958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501184"/>
        <c:axId val="44082304"/>
        <c:axId val="0"/>
      </c:bar3DChart>
      <c:catAx>
        <c:axId val="3950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082304"/>
        <c:crosses val="autoZero"/>
        <c:auto val="1"/>
        <c:lblAlgn val="ctr"/>
        <c:lblOffset val="100"/>
        <c:noMultiLvlLbl val="0"/>
      </c:catAx>
      <c:valAx>
        <c:axId val="440823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950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dirty="0"/>
              <a:t>Сумма  закупок млн.руб.</a:t>
            </a:r>
          </a:p>
        </c:rich>
      </c:tx>
      <c:layout>
        <c:manualLayout>
          <c:xMode val="edge"/>
          <c:yMode val="edge"/>
          <c:x val="0.128014012472220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3862437624456676E-2"/>
          <c:y val="8.248084298549678E-2"/>
          <c:w val="0.93791886435516281"/>
          <c:h val="0.7979891335865941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 поступивших млн.руб.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845B-490E-8CC5-CCD5AA8F6049}"/>
              </c:ext>
            </c:extLst>
          </c:dPt>
          <c:dPt>
            <c:idx val="1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845B-490E-8CC5-CCD5AA8F6049}"/>
              </c:ext>
            </c:extLst>
          </c:dPt>
          <c:dPt>
            <c:idx val="2"/>
            <c:invertIfNegative val="0"/>
            <c:bubble3D val="0"/>
            <c:spPr>
              <a:solidFill>
                <a:srgbClr val="74377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845B-490E-8CC5-CCD5AA8F6049}"/>
              </c:ext>
            </c:extLst>
          </c:dPt>
          <c:cat>
            <c:numRef>
              <c:f>Лист1!$A$2:$A$4</c:f>
              <c:numCache>
                <c:formatCode>0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7486.5</c:v>
                </c:pt>
                <c:pt idx="1">
                  <c:v>6183.9</c:v>
                </c:pt>
                <c:pt idx="2">
                  <c:v>6142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45B-490E-8CC5-CCD5AA8F60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gapDepth val="140"/>
        <c:shape val="cylinder"/>
        <c:axId val="38208640"/>
        <c:axId val="38210176"/>
        <c:axId val="0"/>
      </c:bar3DChart>
      <c:catAx>
        <c:axId val="38208640"/>
        <c:scaling>
          <c:orientation val="minMax"/>
        </c:scaling>
        <c:delete val="0"/>
        <c:axPos val="b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210176"/>
        <c:crosses val="autoZero"/>
        <c:auto val="1"/>
        <c:lblAlgn val="ctr"/>
        <c:lblOffset val="100"/>
        <c:noMultiLvlLbl val="0"/>
      </c:catAx>
      <c:valAx>
        <c:axId val="382101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8208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344269466316754E-2"/>
          <c:y val="1.8652235552437123E-2"/>
          <c:w val="0.55097823709536364"/>
          <c:h val="0.90734358048579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91B-407D-8B87-E104A501A7E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91B-407D-8B87-E104A501A7E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91B-407D-8B87-E104A501A7E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91B-407D-8B87-E104A501A7ED}"/>
              </c:ext>
            </c:extLst>
          </c:dPt>
          <c:dLbls>
            <c:dLbl>
              <c:idx val="0"/>
              <c:layout>
                <c:manualLayout>
                  <c:x val="-7.6627816162749276E-4"/>
                  <c:y val="-4.3715541023994714E-3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152863684062679E-2"/>
                      <c:h val="5.56935992645692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91B-407D-8B87-E104A501A7ED}"/>
                </c:ext>
              </c:extLst>
            </c:dLbl>
            <c:dLbl>
              <c:idx val="1"/>
              <c:layout>
                <c:manualLayout>
                  <c:x val="-5.619308270539625E-17"/>
                  <c:y val="-4.6629910425594417E-2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164378853715451E-2"/>
                      <c:h val="5.27792298629695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91B-407D-8B87-E104A501A7ED}"/>
                </c:ext>
              </c:extLst>
            </c:dLbl>
            <c:dLbl>
              <c:idx val="2"/>
              <c:layout>
                <c:manualLayout>
                  <c:x val="-7.6627816162749276E-4"/>
                  <c:y val="-7.723055966448494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2%</a:t>
                    </a:r>
                  </a:p>
                </c:rich>
              </c:tx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45168561887764E-2"/>
                      <c:h val="5.277922986296956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A91B-407D-8B87-E104A501A7ED}"/>
                </c:ext>
              </c:extLst>
            </c:dLbl>
            <c:dLbl>
              <c:idx val="3"/>
              <c:layout>
                <c:manualLayout>
                  <c:x val="-1.5325563232550978E-3"/>
                  <c:y val="-6.8487795676544463E-2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06914990669509E-2"/>
                      <c:h val="5.569359926456920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91B-407D-8B87-E104A501A7E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1001 закупка проведена и заключены контракты (90%)</c:v>
                </c:pt>
                <c:pt idx="1">
                  <c:v>88 закупок не выялен победитель (8%)</c:v>
                </c:pt>
                <c:pt idx="2">
                  <c:v>29 закупок отменено и отозвано заказчиками после размещения извещения в ЕИС (2%)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0.9</c:v>
                </c:pt>
                <c:pt idx="1">
                  <c:v>0.08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CD-4F22-9BAD-AF537236D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64397000"/>
        <c:axId val="364395688"/>
      </c:barChart>
      <c:catAx>
        <c:axId val="364397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4395688"/>
        <c:crosses val="autoZero"/>
        <c:auto val="1"/>
        <c:lblAlgn val="ctr"/>
        <c:lblOffset val="100"/>
        <c:noMultiLvlLbl val="0"/>
      </c:catAx>
      <c:valAx>
        <c:axId val="36439568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64397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6023622047244097E-4"/>
          <c:y val="0"/>
          <c:w val="0.69323097112860887"/>
          <c:h val="0.857057180933375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19"/>
          <c:dPt>
            <c:idx val="1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0-F3FE-42D7-ACD6-5FCF6036298E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F3FE-42D7-ACD6-5FCF6036298E}"/>
              </c:ext>
            </c:extLst>
          </c:dPt>
          <c:dPt>
            <c:idx val="4"/>
            <c:bubble3D val="0"/>
            <c:spPr>
              <a:solidFill>
                <a:srgbClr val="FF99CC"/>
              </a:solidFill>
            </c:spPr>
            <c:extLst>
              <c:ext xmlns:c16="http://schemas.microsoft.com/office/drawing/2014/chart" uri="{C3380CC4-5D6E-409C-BE32-E72D297353CC}">
                <c16:uniqueId val="{00000002-F3FE-42D7-ACD6-5FCF6036298E}"/>
              </c:ext>
            </c:extLst>
          </c:dPt>
          <c:dLbls>
            <c:dLbl>
              <c:idx val="0"/>
              <c:layout>
                <c:manualLayout>
                  <c:x val="-7.6592300962379702E-3"/>
                  <c:y val="-0.6340669480375237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200" b="1" dirty="0">
                        <a:latin typeface="Times New Roman" pitchFamily="18" charset="0"/>
                        <a:cs typeface="Times New Roman" pitchFamily="18" charset="0"/>
                      </a:rPr>
                      <a:t>80,7%       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3FE-42D7-ACD6-5FCF6036298E}"/>
                </c:ext>
              </c:extLst>
            </c:dLbl>
            <c:dLbl>
              <c:idx val="1"/>
              <c:layout>
                <c:manualLayout>
                  <c:x val="-1.5178805774278215E-2"/>
                  <c:y val="3.2881172838863021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2,4%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890310586176725E-2"/>
                      <c:h val="5.777738602384804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F3FE-42D7-ACD6-5FCF6036298E}"/>
                </c:ext>
              </c:extLst>
            </c:dLbl>
            <c:dLbl>
              <c:idx val="2"/>
              <c:layout>
                <c:manualLayout>
                  <c:x val="-1.3184799538661432E-3"/>
                  <c:y val="-5.5494669162072094E-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9,2%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3FE-42D7-ACD6-5FCF6036298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2,0%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777777777777778E-2"/>
                      <c:h val="4.631283176970655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F3FE-42D7-ACD6-5FCF6036298E}"/>
                </c:ext>
              </c:extLst>
            </c:dLbl>
            <c:dLbl>
              <c:idx val="4"/>
              <c:layout>
                <c:manualLayout>
                  <c:x val="8.711909448818897E-2"/>
                  <c:y val="-1.5997254362783365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5,7%</a:t>
                    </a:r>
                  </a:p>
                </c:rich>
              </c:tx>
              <c:numFmt formatCode="0.00%" sourceLinked="0"/>
              <c:spPr>
                <a:solidFill>
                  <a:schemeClr val="bg1">
                    <a:lumMod val="75000"/>
                  </a:schemeClr>
                </a:solidFill>
                <a:ln>
                  <a:noFill/>
                </a:ln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F3FE-42D7-ACD6-5FCF6036298E}"/>
                </c:ext>
              </c:extLst>
            </c:dLbl>
            <c:numFmt formatCode="0.00%" sourceLinked="0"/>
            <c:spPr>
              <a:solidFill>
                <a:schemeClr val="bg1">
                  <a:lumMod val="7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Электронные аукционы -     808 закупок (4 923,0 млн.руб)</c:v>
                </c:pt>
                <c:pt idx="1">
                  <c:v>Конкурсы  -  24 закупки              (118,3 млн.руб)</c:v>
                </c:pt>
                <c:pt idx="2">
                  <c:v>Запрос котировок -  92 закупок (94,4 млн.руб)</c:v>
                </c:pt>
                <c:pt idx="3">
                  <c:v>Совместные конкурсы  -  20 закупок (548,9 млн.руб)</c:v>
                </c:pt>
                <c:pt idx="4">
                  <c:v>Совместные электронные аукционы - 57 закупок (452,7 млн.руб)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0.80700000000000005</c:v>
                </c:pt>
                <c:pt idx="1">
                  <c:v>2.4E-2</c:v>
                </c:pt>
                <c:pt idx="2">
                  <c:v>9.1999999999999998E-2</c:v>
                </c:pt>
                <c:pt idx="3">
                  <c:v>0.02</c:v>
                </c:pt>
                <c:pt idx="4">
                  <c:v>5.7000000000000002E-2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3FE-42D7-ACD6-5FCF60362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>
        <c:manualLayout>
          <c:xMode val="edge"/>
          <c:yMode val="edge"/>
          <c:x val="0.70432086614173228"/>
          <c:y val="1.6159120530897544E-2"/>
          <c:w val="0.28595691163604547"/>
          <c:h val="0.95135116100481387"/>
        </c:manualLayout>
      </c:layout>
      <c:overlay val="0"/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8518518518518517E-2"/>
                  <c:y val="-4.4052863436123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70618256051325E-2"/>
                      <c:h val="6.63729809104258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21B-4818-A818-CBD4EDB84A76}"/>
                </c:ext>
              </c:extLst>
            </c:dLbl>
            <c:dLbl>
              <c:idx val="1"/>
              <c:layout>
                <c:manualLayout>
                  <c:x val="0.10880465403778061"/>
                  <c:y val="-2.05577716882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661976280742687E-2"/>
                      <c:h val="6.63729809104258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F21B-4818-A818-CBD4EDB84A76}"/>
                </c:ext>
              </c:extLst>
            </c:dLbl>
            <c:dLbl>
              <c:idx val="2"/>
              <c:layout>
                <c:manualLayout>
                  <c:x val="2.9320987654320931E-2"/>
                  <c:y val="-4.5521292217327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98617186740546E-2"/>
                      <c:h val="5.75624082232011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21B-4818-A818-CBD4EDB84A76}"/>
                </c:ext>
              </c:extLst>
            </c:dLbl>
            <c:dLbl>
              <c:idx val="3"/>
              <c:layout>
                <c:manualLayout>
                  <c:x val="2.1823319972584607E-2"/>
                  <c:y val="-4.9926578560939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6A-478B-86A5-0DC5989D4DE8}"/>
                </c:ext>
              </c:extLst>
            </c:dLbl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            ( или все заявки были отклонены)</c:v>
                </c:pt>
                <c:pt idx="3">
                  <c:v>Отменены или отзозваны заказчиком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414</c:v>
                </c:pt>
                <c:pt idx="1">
                  <c:v>587</c:v>
                </c:pt>
                <c:pt idx="2">
                  <c:v>88</c:v>
                </c:pt>
                <c:pt idx="3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1B-4818-A818-CBD4EDB84A7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            ( или все заявки были отклонены)</c:v>
                </c:pt>
                <c:pt idx="3">
                  <c:v>Отменены или отзозваны заказчиком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1-F21B-4818-A818-CBD4EDB84A7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Лист1!$A$2:$A$5</c:f>
              <c:strCache>
                <c:ptCount val="4"/>
                <c:pt idx="0">
                  <c:v>Количество участников 2 и более</c:v>
                </c:pt>
                <c:pt idx="1">
                  <c:v>Единственный участник закупки</c:v>
                </c:pt>
                <c:pt idx="2">
                  <c:v>Не подано ни одной заявки            ( или все заявки были отклонены)</c:v>
                </c:pt>
                <c:pt idx="3">
                  <c:v>Отменены или отзозваны заказчиком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F21B-4818-A818-CBD4EDB84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42006472"/>
        <c:axId val="442006800"/>
        <c:axId val="353255592"/>
      </c:bar3DChart>
      <c:catAx>
        <c:axId val="44200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2006800"/>
        <c:crosses val="autoZero"/>
        <c:auto val="1"/>
        <c:lblAlgn val="ctr"/>
        <c:lblOffset val="100"/>
        <c:noMultiLvlLbl val="0"/>
      </c:catAx>
      <c:valAx>
        <c:axId val="442006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>
                <a:lumMod val="60000"/>
                <a:lumOff val="4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2006472"/>
        <c:crosses val="autoZero"/>
        <c:crossBetween val="between"/>
      </c:valAx>
      <c:serAx>
        <c:axId val="353255592"/>
        <c:scaling>
          <c:orientation val="minMax"/>
        </c:scaling>
        <c:delete val="1"/>
        <c:axPos val="b"/>
        <c:majorTickMark val="none"/>
        <c:minorTickMark val="none"/>
        <c:tickLblPos val="nextTo"/>
        <c:crossAx val="442006800"/>
        <c:crosses val="autoZero"/>
      </c:ser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7088930485878971E-2"/>
          <c:y val="2.0843979176998737E-2"/>
          <c:w val="0.74461985372979111"/>
          <c:h val="0.918167787913020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0-CE39-487F-B8CF-B4562D5E5572}"/>
              </c:ext>
            </c:extLst>
          </c:dPt>
          <c:cat>
            <c:strRef>
              <c:f>Лист1!$A$2:$A$4</c:f>
              <c:strCache>
                <c:ptCount val="2"/>
                <c:pt idx="0">
                  <c:v>11,2 млн.руб.</c:v>
                </c:pt>
                <c:pt idx="1">
                  <c:v>2,2 млн.руб.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11172553.25</c:v>
                </c:pt>
                <c:pt idx="1">
                  <c:v>2286499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39-487F-B8CF-B4562D5E55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28985200"/>
        <c:axId val="428987168"/>
      </c:barChart>
      <c:catAx>
        <c:axId val="428985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28987168"/>
        <c:crosses val="autoZero"/>
        <c:auto val="1"/>
        <c:lblAlgn val="ctr"/>
        <c:lblOffset val="100"/>
        <c:noMultiLvlLbl val="0"/>
      </c:catAx>
      <c:valAx>
        <c:axId val="428987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8985200"/>
        <c:crosses val="autoZero"/>
        <c:crossBetween val="between"/>
      </c:valAx>
    </c:plotArea>
    <c:plotVisOnly val="1"/>
    <c:dispBlanksAs val="zero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3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2816621050012444E-2"/>
          <c:y val="0"/>
          <c:w val="0.66209826993279508"/>
          <c:h val="0.8169722945173669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3F55-4CBB-A31B-4D54DABC582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3F55-4CBB-A31B-4D54DABC582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3F55-4CBB-A31B-4D54DABC58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3F55-4CBB-A31B-4D54DABC582A}"/>
              </c:ext>
            </c:extLst>
          </c:dPt>
          <c:dLbls>
            <c:dLbl>
              <c:idx val="0"/>
              <c:layout>
                <c:manualLayout>
                  <c:x val="-0.15211032619213327"/>
                  <c:y val="-0.1758487338212420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68       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6320124336935793E-2"/>
                      <c:h val="6.644161933396289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3F55-4CBB-A31B-4D54DABC582A}"/>
                </c:ext>
              </c:extLst>
            </c:dLbl>
            <c:dLbl>
              <c:idx val="1"/>
              <c:layout>
                <c:manualLayout>
                  <c:x val="-1.5811489627169495E-2"/>
                  <c:y val="-2.503259186479275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3266993856476425E-2"/>
                      <c:h val="6.093007894956115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3F55-4CBB-A31B-4D54DABC582A}"/>
                </c:ext>
              </c:extLst>
            </c:dLbl>
            <c:dLbl>
              <c:idx val="2"/>
              <c:layout>
                <c:manualLayout>
                  <c:x val="-6.0821604624410859E-3"/>
                  <c:y val="-3.34552671230974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8</a:t>
                    </a:r>
                  </a:p>
                </c:rich>
              </c:tx>
              <c:numFmt formatCode="\О\с\н\о\в\н\о\й" sourceLinked="0"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488804987901663E-2"/>
                      <c:h val="5.81743087573602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3F55-4CBB-A31B-4D54DABC582A}"/>
                </c:ext>
              </c:extLst>
            </c:dLbl>
            <c:dLbl>
              <c:idx val="3"/>
              <c:layout>
                <c:manualLayout>
                  <c:x val="9.486028321992275E-2"/>
                  <c:y val="2.217158162981890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</a:p>
                </c:rich>
              </c:tx>
              <c:dLblPos val="bestFit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F55-4CBB-A31B-4D54DABC582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2,3%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3F55-4CBB-A31B-4D54DABC582A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2,4%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3F55-4CBB-A31B-4D54DABC582A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1,4%</a:t>
                    </a:r>
                  </a:p>
                </c:rich>
              </c:tx>
              <c:dLblPos val="ctr"/>
              <c:showLegendKey val="1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3F55-4CBB-A31B-4D54DABC582A}"/>
                </c:ext>
              </c:extLst>
            </c:dLbl>
            <c:numFmt formatCode="\О\с\н\о\в\н\о\й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1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Заседаний в УФАС России по Белгородской области - 68                         (34 жалобы - все необоснованные)</c:v>
                </c:pt>
                <c:pt idx="1">
                  <c:v>Заседания   в УФАС России по Белгородской области о включении в РНП  - 2   (1 заявление)</c:v>
                </c:pt>
                <c:pt idx="2">
                  <c:v>Заседаний в Арбитражном суде  Белгородской области по обжалованию решений УФАС России по Белгородской области -  8                     (3 исковых заявления, из них 1 необоснованно,  2 - перенесено                    на 2024 г. )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0.87</c:v>
                </c:pt>
                <c:pt idx="1">
                  <c:v>0.02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55-4CBB-A31B-4D54DABC582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63502108943869273"/>
          <c:y val="7.7883707365848251E-2"/>
          <c:w val="0.3558195191199291"/>
          <c:h val="0.8607672064215087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26T15:36:04.899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0.71651</cdr:x>
      <cdr:y>0.2703</cdr:y>
    </cdr:from>
    <cdr:to>
      <cdr:x>0.85825</cdr:x>
      <cdr:y>0.33247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CA18E52-D552-4EB7-82A3-24A70937BB1F}"/>
            </a:ext>
          </a:extLst>
        </cdr:cNvPr>
        <cdr:cNvSpPr txBox="1"/>
      </cdr:nvSpPr>
      <cdr:spPr>
        <a:xfrm xmlns:a="http://schemas.openxmlformats.org/drawingml/2006/main">
          <a:off x="3275865" y="1547439"/>
          <a:ext cx="648072" cy="3559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1118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0.13257</cdr:x>
      <cdr:y>0.00725</cdr:y>
    </cdr:from>
    <cdr:to>
      <cdr:x>0.45075</cdr:x>
      <cdr:y>0.15712</cdr:y>
    </cdr:to>
    <cdr:sp macro="" textlink="">
      <cdr:nvSpPr>
        <cdr:cNvPr id="3" name="Скругленный прямоугольник 4">
          <a:extLst xmlns:a="http://schemas.openxmlformats.org/drawingml/2006/main">
            <a:ext uri="{FF2B5EF4-FFF2-40B4-BE49-F238E27FC236}">
              <a16:creationId xmlns:a16="http://schemas.microsoft.com/office/drawing/2014/main" id="{2C03B381-C8A8-2BA8-F865-C80075B7503C}"/>
            </a:ext>
          </a:extLst>
        </cdr:cNvPr>
        <cdr:cNvSpPr/>
      </cdr:nvSpPr>
      <cdr:spPr>
        <a:xfrm xmlns:a="http://schemas.openxmlformats.org/drawingml/2006/main">
          <a:off x="1080120" y="31364"/>
          <a:ext cx="2592292" cy="648091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Состоявшиеся закупки   </a:t>
          </a:r>
        </a:p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r>
            <a:rPr lang="ru-RU" sz="1200" b="1" dirty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(привели к заключению контракта)</a:t>
          </a:r>
        </a:p>
      </cdr:txBody>
    </cdr:sp>
  </cdr:relSizeAnchor>
  <cdr:relSizeAnchor xmlns:cdr="http://schemas.openxmlformats.org/drawingml/2006/chartDrawing">
    <cdr:from>
      <cdr:x>0.17677</cdr:x>
      <cdr:y>0.1562</cdr:y>
    </cdr:from>
    <cdr:to>
      <cdr:x>0.20329</cdr:x>
      <cdr:y>0.22281</cdr:y>
    </cdr:to>
    <cdr:sp macro="" textlink="">
      <cdr:nvSpPr>
        <cdr:cNvPr id="5" name="Стрелка: вниз 4">
          <a:extLst xmlns:a="http://schemas.openxmlformats.org/drawingml/2006/main">
            <a:ext uri="{FF2B5EF4-FFF2-40B4-BE49-F238E27FC236}">
              <a16:creationId xmlns:a16="http://schemas.microsoft.com/office/drawing/2014/main" id="{CF043098-5FC0-6B52-A5D8-CE61ECBDDE68}"/>
            </a:ext>
          </a:extLst>
        </cdr:cNvPr>
        <cdr:cNvSpPr/>
      </cdr:nvSpPr>
      <cdr:spPr>
        <a:xfrm xmlns:a="http://schemas.openxmlformats.org/drawingml/2006/main">
          <a:off x="1440160" y="675456"/>
          <a:ext cx="216065" cy="288045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0.37121</cdr:x>
      <cdr:y>0.1562</cdr:y>
    </cdr:from>
    <cdr:to>
      <cdr:x>0.39772</cdr:x>
      <cdr:y>0.25611</cdr:y>
    </cdr:to>
    <cdr:sp macro="" textlink="">
      <cdr:nvSpPr>
        <cdr:cNvPr id="6" name="Стрелка: вниз 5">
          <a:extLst xmlns:a="http://schemas.openxmlformats.org/drawingml/2006/main">
            <a:ext uri="{FF2B5EF4-FFF2-40B4-BE49-F238E27FC236}">
              <a16:creationId xmlns:a16="http://schemas.microsoft.com/office/drawing/2014/main" id="{280481F4-870A-1745-1C35-D2501B45185E}"/>
            </a:ext>
          </a:extLst>
        </cdr:cNvPr>
        <cdr:cNvSpPr/>
      </cdr:nvSpPr>
      <cdr:spPr>
        <a:xfrm xmlns:a="http://schemas.openxmlformats.org/drawingml/2006/main">
          <a:off x="3024336" y="675456"/>
          <a:ext cx="216024" cy="432048"/>
        </a:xfrm>
        <a:prstGeom xmlns:a="http://schemas.openxmlformats.org/drawingml/2006/main" prst="down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8" cy="496332"/>
          </a:xfrm>
          <a:prstGeom prst="rect">
            <a:avLst/>
          </a:prstGeom>
        </p:spPr>
        <p:txBody>
          <a:bodyPr vert="horz" lIns="91128" tIns="45563" rIns="91128" bIns="4556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8" cy="496332"/>
          </a:xfrm>
          <a:prstGeom prst="rect">
            <a:avLst/>
          </a:prstGeom>
        </p:spPr>
        <p:txBody>
          <a:bodyPr vert="horz" lIns="91128" tIns="45563" rIns="91128" bIns="45563" rtlCol="0"/>
          <a:lstStyle>
            <a:lvl1pPr algn="r">
              <a:defRPr sz="1200"/>
            </a:lvl1pPr>
          </a:lstStyle>
          <a:p>
            <a:fld id="{6F59747B-4269-4F94-BF56-BEA8137A67CA}" type="datetimeFigureOut">
              <a:rPr lang="ru-RU" smtClean="0"/>
              <a:pPr/>
              <a:t>12.02.2024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28" tIns="45563" rIns="91128" bIns="4556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9" y="4715158"/>
            <a:ext cx="5438140" cy="4466987"/>
          </a:xfrm>
          <a:prstGeom prst="rect">
            <a:avLst/>
          </a:prstGeom>
        </p:spPr>
        <p:txBody>
          <a:bodyPr vert="horz" lIns="91128" tIns="45563" rIns="91128" bIns="4556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8" cy="496332"/>
          </a:xfrm>
          <a:prstGeom prst="rect">
            <a:avLst/>
          </a:prstGeom>
        </p:spPr>
        <p:txBody>
          <a:bodyPr vert="horz" lIns="91128" tIns="45563" rIns="91128" bIns="4556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8" cy="496332"/>
          </a:xfrm>
          <a:prstGeom prst="rect">
            <a:avLst/>
          </a:prstGeom>
        </p:spPr>
        <p:txBody>
          <a:bodyPr vert="horz" lIns="91128" tIns="45563" rIns="91128" bIns="45563" rtlCol="0" anchor="b"/>
          <a:lstStyle>
            <a:lvl1pPr algn="r">
              <a:defRPr sz="1200"/>
            </a:lvl1pPr>
          </a:lstStyle>
          <a:p>
            <a:fld id="{35B12BC9-FDC1-4BA0-84B2-C918AE6030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956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12BC9-FDC1-4BA0-84B2-C918AE6030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415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B12BC9-FDC1-4BA0-84B2-C918AE6030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694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16632"/>
            <a:ext cx="7455202" cy="2808312"/>
          </a:xfrm>
        </p:spPr>
        <p:txBody>
          <a:bodyPr>
            <a:noAutofit/>
          </a:bodyPr>
          <a:lstStyle/>
          <a:p>
            <a:pPr algn="ctr"/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br>
              <a:rPr lang="ru-RU" sz="3000" i="1" dirty="0"/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«Итоги работы управления муниципального заказа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 2023 год»</a:t>
            </a:r>
          </a:p>
        </p:txBody>
      </p:sp>
      <p:pic>
        <p:nvPicPr>
          <p:cNvPr id="3078" name="Picture 6" descr="http://www.advanserv.ru/project/data/zakon_44f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283006"/>
            <a:ext cx="4357718" cy="2574993"/>
          </a:xfrm>
          <a:prstGeom prst="rect">
            <a:avLst/>
          </a:prstGeom>
          <a:noFill/>
        </p:spPr>
      </p:pic>
      <p:pic>
        <p:nvPicPr>
          <p:cNvPr id="9" name="Picture 8" descr="Рисунок77777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135728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 txBox="1">
            <a:spLocks/>
          </p:cNvSpPr>
          <p:nvPr/>
        </p:nvSpPr>
        <p:spPr>
          <a:xfrm>
            <a:off x="428596" y="509565"/>
            <a:ext cx="8358245" cy="134866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675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</a:pPr>
            <a:r>
              <a:rPr lang="ru-RU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Постановления N 124 от 9 августа 2016 года. Проводились конкурсы и аукционы на право заключения договоров нестационарных торговых объектов. </a:t>
            </a:r>
          </a:p>
          <a:p>
            <a:pPr algn="ctr">
              <a:spcBef>
                <a:spcPct val="0"/>
              </a:spcBef>
            </a:pPr>
            <a:r>
              <a:rPr lang="ru-RU" sz="20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2023 году были размезмещены на ЭТП «ТЕК-Торг», состо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ялись торги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20 нестационарным торговым объектам, размер платы по договорам составляет 11,2 млн. руб.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состоялись и были размещены повторно 3 объекта на сумму 2,2 млн. руб.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9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23992891"/>
              </p:ext>
            </p:extLst>
          </p:nvPr>
        </p:nvGraphicFramePr>
        <p:xfrm>
          <a:off x="678628" y="2852936"/>
          <a:ext cx="7858179" cy="3718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ая выноска 5"/>
          <p:cNvSpPr/>
          <p:nvPr/>
        </p:nvSpPr>
        <p:spPr>
          <a:xfrm>
            <a:off x="5220072" y="4005064"/>
            <a:ext cx="2049755" cy="785818"/>
          </a:xfrm>
          <a:prstGeom prst="wedgeRectCallout">
            <a:avLst>
              <a:gd name="adj1" fmla="val -95360"/>
              <a:gd name="adj2" fmla="val 11535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200" b="1" dirty="0">
              <a:solidFill>
                <a:srgbClr val="007E3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200" b="1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Не подано ни одной заяви</a:t>
            </a:r>
          </a:p>
          <a:p>
            <a:pPr algn="ctr"/>
            <a:r>
              <a:rPr lang="ru-RU" sz="1200" b="1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Повторное размещение</a:t>
            </a: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3851920" y="1858235"/>
            <a:ext cx="2120547" cy="571504"/>
          </a:xfrm>
          <a:prstGeom prst="wedgeRectCallout">
            <a:avLst>
              <a:gd name="adj1" fmla="val -97958"/>
              <a:gd name="adj2" fmla="val 100069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Состоявшиеся закупки </a:t>
            </a:r>
          </a:p>
          <a:p>
            <a:pPr algn="ctr"/>
            <a:r>
              <a:rPr lang="ru-RU" sz="1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(определен победитель)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835696" y="2602903"/>
            <a:ext cx="1000132" cy="500066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19050" cap="flat" cmpd="sng" algn="ctr">
            <a:solidFill>
              <a:srgbClr val="438086"/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 ед.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59645" y="5373216"/>
            <a:ext cx="648072" cy="28803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19050" cap="flat" cmpd="sng" algn="ctr">
            <a:solidFill>
              <a:srgbClr val="438086"/>
            </a:solidFill>
            <a:prstDash val="solid"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 ед.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3"/>
          <p:cNvSpPr>
            <a:spLocks noGrp="1"/>
          </p:cNvSpPr>
          <p:nvPr>
            <p:ph idx="1"/>
          </p:nvPr>
        </p:nvSpPr>
        <p:spPr>
          <a:xfrm>
            <a:off x="142844" y="714356"/>
            <a:ext cx="8715436" cy="113046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приняло участие в 78 заседаниях Арбитражного суда  Белгородской области и УФАС России в Белгородской области. </a:t>
            </a:r>
          </a:p>
          <a:p>
            <a:pPr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73210427"/>
              </p:ext>
            </p:extLst>
          </p:nvPr>
        </p:nvGraphicFramePr>
        <p:xfrm>
          <a:off x="357126" y="1916832"/>
          <a:ext cx="831933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Текст 6"/>
          <p:cNvSpPr txBox="1">
            <a:spLocks/>
          </p:cNvSpPr>
          <p:nvPr/>
        </p:nvSpPr>
        <p:spPr>
          <a:xfrm>
            <a:off x="8604448" y="9224"/>
            <a:ext cx="539552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474038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25144"/>
              </p:ext>
            </p:extLst>
          </p:nvPr>
        </p:nvGraphicFramePr>
        <p:xfrm>
          <a:off x="359246" y="1310441"/>
          <a:ext cx="8496944" cy="5372610"/>
        </p:xfrm>
        <a:graphic>
          <a:graphicData uri="http://schemas.openxmlformats.org/drawingml/2006/table">
            <a:tbl>
              <a:tblPr/>
              <a:tblGrid>
                <a:gridCol w="839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573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2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4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Была достигнута условная экономия бюджетных средств и внебюджетных источников финансирования по закупкам проведенных для заказчиков  городского округа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«Город Белгород» не менее 5 %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0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Реализация Бережливого проекта «Оптимизация процесса размещения закупок для заказчиков городского округа «Город Белгород» согласно требованиям 44-ФЗ».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9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в мероприятии «День контрактной системы в Воронежской области»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28243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 в  Юбилейном мероприятии Карелия «Неделя Госзаказа 2023» 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итоговой  экспертной сессии Ассоциации организаций и специалистов в области государственных, муниципальных и корпоративных торгов «РОСТ»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отчетный год достигнуты показатели развития конкуренции в городского округа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«Город Белгород» на 2022 – 2025 годы»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аукционов,  конкурсов  и котировок на право заключения договоров на размещение нестационарных торговых объектов на территории городского округа «Город Белгород» согласно Постановления </a:t>
                      </a:r>
                      <a:r>
                        <a:rPr lang="ru-RU" sz="1400" b="0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124 от 9 августа 2016 года.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255948"/>
                  </a:ext>
                </a:extLst>
              </a:tr>
              <a:tr h="517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аукционов,  конкурсов  и котировок на право заключения договоров на размещение нестационарных торговых объектов на территории городского округа «Город Белгород» </a:t>
                      </a:r>
                      <a:r>
                        <a:rPr kumimoji="0" lang="ru-RU" sz="13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согласно </a:t>
                      </a: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44-ФЗ.</a:t>
                      </a: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928553"/>
                  </a:ext>
                </a:extLst>
              </a:tr>
              <a:tr h="5178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и проведение 79 совместных закупок, где было подано порядка 1558 заявок для нужд заказчиков городского округа «Город Белгород» в рамках 44-ФЗ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031658"/>
                  </a:ext>
                </a:extLst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428596" y="714356"/>
            <a:ext cx="8358245" cy="5715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Мероприятия проведенные в 2023 году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653456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045434"/>
              </p:ext>
            </p:extLst>
          </p:nvPr>
        </p:nvGraphicFramePr>
        <p:xfrm>
          <a:off x="323528" y="1196753"/>
          <a:ext cx="8611945" cy="5113875"/>
        </p:xfrm>
        <a:graphic>
          <a:graphicData uri="http://schemas.openxmlformats.org/drawingml/2006/table">
            <a:tbl>
              <a:tblPr/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4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3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34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п/п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Мероприятия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Сроки исполнения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9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Условная экономия бюджетных средств и внебюджетных источников финансирования по закупкам проведенных для заказчиков  городского округа «Город Белгород» не менее 5 %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191919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Организация работы с заказчиками по осуществлению закупок  у  субъектов малого предпринимательства, социально ориентированных некоммерческих организаций согласно законодательства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191919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Участие в </a:t>
                      </a:r>
                      <a:r>
                        <a:rPr lang="en-US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XIX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Всероссийской Форум-Выставке ГОСЗАКАЗ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II </a:t>
                      </a:r>
                      <a:r>
                        <a:rPr lang="ru-RU" sz="1200" dirty="0">
                          <a:solidFill>
                            <a:srgbClr val="191919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квартал 2024 г.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7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и проведение совместных закупок для нужд заказчиков городского округа «Город Белгород» в рамках ФЗ-44 </a:t>
                      </a: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9191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Организация работы с заказчиками согласно изменений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ФЗ-44 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Содействие и развитие конкуренции в городском округе «Город Белгород»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2022 – 2025 годы»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765478"/>
                  </a:ext>
                </a:extLst>
              </a:tr>
              <a:tr h="6578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Проведение аукционов и конкурсов на право заключения договоров на размещение нестационарных торговых объектов на территории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городского округа «Город Белгород»</a:t>
                      </a: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558374"/>
                  </a:ext>
                </a:extLst>
              </a:tr>
              <a:tr h="4761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Проведение мероприятий на снижение потенциальных штрафов у контрактных управляющих  ( специалистов контрактных служб)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9952106"/>
                  </a:ext>
                </a:extLst>
              </a:tr>
              <a:tr h="547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Презентация «</a:t>
                      </a: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Структурированный объект закупки» С 1 октября 2023 года  Заказчик  при опубликовании извещения в ЕИС обязан указывать характеристики товара с использованием функционала Единой информационной системы.</a:t>
                      </a: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 течении года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37" marR="60237" marT="0" marB="0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156289"/>
                  </a:ext>
                </a:extLst>
              </a:tr>
            </a:tbl>
          </a:graphicData>
        </a:graphic>
      </p:graphicFrame>
      <p:sp>
        <p:nvSpPr>
          <p:cNvPr id="6" name="Содержимое 3"/>
          <p:cNvSpPr txBox="1">
            <a:spLocks/>
          </p:cNvSpPr>
          <p:nvPr/>
        </p:nvSpPr>
        <p:spPr>
          <a:xfrm>
            <a:off x="323528" y="476672"/>
            <a:ext cx="8611945" cy="7200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7500"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191919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План мероприятий на 2024 год</a:t>
            </a: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>
                <a:cs typeface="Times New Roman" pitchFamily="18" charset="0"/>
              </a:rPr>
              <a:t>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0" y="9224"/>
            <a:ext cx="9143999" cy="1134671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отчетный период размещено на электронно-торговых площадках – </a:t>
            </a:r>
            <a:b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118 закупок для муниципальных нужд городского округа </a:t>
            </a:r>
            <a:b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«Город Белгород» за счет бюджетных средств и внебюджетных источников финансирования на общую сумму 6 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98,4 млн. рублей.</a:t>
            </a:r>
          </a:p>
        </p:txBody>
      </p:sp>
      <p:sp>
        <p:nvSpPr>
          <p:cNvPr id="7" name="Текст 6"/>
          <p:cNvSpPr txBox="1">
            <a:spLocks/>
          </p:cNvSpPr>
          <p:nvPr/>
        </p:nvSpPr>
        <p:spPr>
          <a:xfrm>
            <a:off x="8892000" y="9224"/>
            <a:ext cx="251520" cy="276504"/>
          </a:xfrm>
          <a:prstGeom prst="rect">
            <a:avLst/>
          </a:prstGeom>
          <a:gradFill>
            <a:gsLst>
              <a:gs pos="0">
                <a:schemeClr val="accent2">
                  <a:tint val="1000"/>
                  <a:satMod val="255000"/>
                </a:schemeClr>
              </a:gs>
              <a:gs pos="55000">
                <a:schemeClr val="accent2">
                  <a:tint val="12000"/>
                  <a:satMod val="255000"/>
                </a:schemeClr>
              </a:gs>
              <a:gs pos="100000">
                <a:schemeClr val="accent2">
                  <a:tint val="45000"/>
                  <a:satMod val="2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0" tIns="0" rIns="108000" bIns="0" anchor="ctr" anchorCtr="0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600" dirty="0"/>
              <a:t>1</a:t>
            </a: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CE78F906-D830-46A7-AE04-CF7312C781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3518384"/>
              </p:ext>
            </p:extLst>
          </p:nvPr>
        </p:nvGraphicFramePr>
        <p:xfrm>
          <a:off x="0" y="1123980"/>
          <a:ext cx="4572000" cy="572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" name="Диаграмма 22">
            <a:extLst>
              <a:ext uri="{FF2B5EF4-FFF2-40B4-BE49-F238E27FC236}">
                <a16:creationId xmlns:a16="http://schemas.microsoft.com/office/drawing/2014/main" id="{99C193FA-F33B-405E-931F-D32D62FC3B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7211313"/>
              </p:ext>
            </p:extLst>
          </p:nvPr>
        </p:nvGraphicFramePr>
        <p:xfrm>
          <a:off x="4643438" y="1143895"/>
          <a:ext cx="4500562" cy="572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7F234D-E835-461C-8905-66A63A49740A}"/>
              </a:ext>
            </a:extLst>
          </p:cNvPr>
          <p:cNvSpPr txBox="1"/>
          <p:nvPr/>
        </p:nvSpPr>
        <p:spPr>
          <a:xfrm>
            <a:off x="755576" y="2337375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45CB2C9-988E-43C6-B3C7-357DB36B2DDE}"/>
              </a:ext>
            </a:extLst>
          </p:cNvPr>
          <p:cNvSpPr txBox="1"/>
          <p:nvPr/>
        </p:nvSpPr>
        <p:spPr>
          <a:xfrm>
            <a:off x="2051719" y="1944065"/>
            <a:ext cx="683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273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930C72A-8587-4E34-9896-86A93C81DB2F}"/>
              </a:ext>
            </a:extLst>
          </p:cNvPr>
          <p:cNvSpPr txBox="1"/>
          <p:nvPr/>
        </p:nvSpPr>
        <p:spPr>
          <a:xfrm>
            <a:off x="5292080" y="1629661"/>
            <a:ext cx="861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486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A344D2C-1106-4457-9C0B-C97F52A6A8B1}"/>
              </a:ext>
            </a:extLst>
          </p:cNvPr>
          <p:cNvSpPr txBox="1"/>
          <p:nvPr/>
        </p:nvSpPr>
        <p:spPr>
          <a:xfrm>
            <a:off x="6516216" y="2337375"/>
            <a:ext cx="908350" cy="375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450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AD49170-2CEB-45F1-9A7E-C64AAAAF3D19}"/>
              </a:ext>
            </a:extLst>
          </p:cNvPr>
          <p:cNvSpPr txBox="1"/>
          <p:nvPr/>
        </p:nvSpPr>
        <p:spPr>
          <a:xfrm>
            <a:off x="7740352" y="2313397"/>
            <a:ext cx="908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98,4</a:t>
            </a:r>
          </a:p>
        </p:txBody>
      </p:sp>
    </p:spTree>
    <p:extLst>
      <p:ext uri="{BB962C8B-B14F-4D97-AF65-F5344CB8AC3E}">
        <p14:creationId xmlns:p14="http://schemas.microsoft.com/office/powerpoint/2010/main" val="601986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3"/>
          <p:cNvSpPr>
            <a:spLocks noGrp="1"/>
          </p:cNvSpPr>
          <p:nvPr>
            <p:ph idx="1"/>
          </p:nvPr>
        </p:nvSpPr>
        <p:spPr>
          <a:xfrm>
            <a:off x="107109" y="620688"/>
            <a:ext cx="8858312" cy="15841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2 709 поступивших в управление заявок или 1 151 закупка.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Заключены контракты по 1001 закупке на сумму 5 782,1 млн. руб. </a:t>
            </a:r>
          </a:p>
          <a:p>
            <a:pPr algn="ctr">
              <a:spcBef>
                <a:spcPct val="0"/>
              </a:spcBef>
              <a:buNone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состоялись и  были отозваны заказчиком 150 заявок 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BA88A7CD-3401-4798-ACC4-7AC509AB94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3197672"/>
              </p:ext>
            </p:extLst>
          </p:nvPr>
        </p:nvGraphicFramePr>
        <p:xfrm>
          <a:off x="428596" y="2225006"/>
          <a:ext cx="8286808" cy="4444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29634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3"/>
          <p:cNvSpPr>
            <a:spLocks noGrp="1"/>
          </p:cNvSpPr>
          <p:nvPr>
            <p:ph idx="1"/>
          </p:nvPr>
        </p:nvSpPr>
        <p:spPr>
          <a:xfrm>
            <a:off x="357126" y="476672"/>
            <a:ext cx="8572592" cy="129614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algn="ctr">
              <a:spcBef>
                <a:spcPct val="0"/>
              </a:spcBef>
              <a:buNone/>
            </a:pP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Конкурентными способами в 2023 году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проведена 1001 закупка 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45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НМКЦ которых составила 6 137,3 млн.руб.</a:t>
            </a: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70018011"/>
              </p:ext>
            </p:extLst>
          </p:nvPr>
        </p:nvGraphicFramePr>
        <p:xfrm>
          <a:off x="0" y="1844825"/>
          <a:ext cx="9144000" cy="4798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785794"/>
            <a:ext cx="8858312" cy="16288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 indent="449263" algn="ctr" fontAlgn="base">
              <a:spcAft>
                <a:spcPct val="0"/>
              </a:spcAft>
            </a:pP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остоявшиеся закупки по результатам проведенных процедур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(определен победитель)  1001 закупка. 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Экономия бюджетных и внебюджетных источников </a:t>
            </a:r>
            <a:b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финансирования составила 5,8 % от НМКЦ или 355,2 млн. руб. </a:t>
            </a:r>
            <a:br>
              <a:rPr lang="ru-RU" sz="1900" b="1" dirty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559104"/>
              </p:ext>
            </p:extLst>
          </p:nvPr>
        </p:nvGraphicFramePr>
        <p:xfrm>
          <a:off x="323528" y="2780928"/>
          <a:ext cx="8677627" cy="3575600"/>
        </p:xfrm>
        <a:graphic>
          <a:graphicData uri="http://schemas.openxmlformats.org/drawingml/2006/table">
            <a:tbl>
              <a:tblPr/>
              <a:tblGrid>
                <a:gridCol w="31862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4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2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09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738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 млн.руб.)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10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548,9 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Электронные аукционы</a:t>
                      </a:r>
                    </a:p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4 923,0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4 634,8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794065"/>
                  </a:ext>
                </a:extLst>
              </a:tr>
              <a:tr h="42785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452,7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398,8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837147"/>
                  </a:ext>
                </a:extLst>
              </a:tr>
              <a:tr h="3352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6 137,3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5 782,1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355,2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Текст 6"/>
          <p:cNvSpPr txBox="1">
            <a:spLocks/>
          </p:cNvSpPr>
          <p:nvPr/>
        </p:nvSpPr>
        <p:spPr>
          <a:xfrm>
            <a:off x="8715404" y="1604"/>
            <a:ext cx="428596" cy="2762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200" dirty="0"/>
              <a:t> 4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10913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type="title"/>
          </p:nvPr>
        </p:nvSpPr>
        <p:spPr>
          <a:xfrm>
            <a:off x="142844" y="476672"/>
            <a:ext cx="8858312" cy="151216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indent="449263" algn="ctr" fontAlgn="base">
              <a:spcAft>
                <a:spcPct val="0"/>
              </a:spcAft>
            </a:pP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19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электронной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форме через «Электронный маркет (магазин) Белгородской области для «малых закупок» проведено 6694 закупки,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экономия бюджетных средств составила 54,7 млн.руб.</a:t>
            </a:r>
            <a:b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000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br>
              <a:rPr lang="ru-RU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spcBef>
                <a:spcPct val="0"/>
              </a:spcBef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Текст 6"/>
          <p:cNvSpPr txBox="1">
            <a:spLocks/>
          </p:cNvSpPr>
          <p:nvPr/>
        </p:nvSpPr>
        <p:spPr>
          <a:xfrm>
            <a:off x="8715404" y="0"/>
            <a:ext cx="428596" cy="2762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Clr>
                <a:srgbClr val="A04DA3"/>
              </a:buClr>
              <a:buFont typeface="Georgia"/>
              <a:buNone/>
            </a:pP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0" name="Текст 6"/>
          <p:cNvSpPr txBox="1">
            <a:spLocks/>
          </p:cNvSpPr>
          <p:nvPr/>
        </p:nvSpPr>
        <p:spPr>
          <a:xfrm>
            <a:off x="8643966" y="0"/>
            <a:ext cx="500034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>
              <a:buNone/>
            </a:pPr>
            <a:r>
              <a:rPr lang="ru-RU" sz="1400" dirty="0">
                <a:cs typeface="Times New Roman" pitchFamily="18" charset="0"/>
              </a:rPr>
              <a:t>5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091442"/>
              </p:ext>
            </p:extLst>
          </p:nvPr>
        </p:nvGraphicFramePr>
        <p:xfrm>
          <a:off x="357157" y="2404499"/>
          <a:ext cx="8429685" cy="2968716"/>
        </p:xfrm>
        <a:graphic>
          <a:graphicData uri="http://schemas.openxmlformats.org/drawingml/2006/table">
            <a:tbl>
              <a:tblPr/>
              <a:tblGrid>
                <a:gridCol w="1816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6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56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5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99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5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98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Период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закупок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Н(М)ЦК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договора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Экономия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328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6 694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989,6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934,9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979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2022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9 469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743,7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79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</a:rPr>
                        <a:t>2021 год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223,4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757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770203"/>
              </p:ext>
            </p:extLst>
          </p:nvPr>
        </p:nvGraphicFramePr>
        <p:xfrm>
          <a:off x="428596" y="3071810"/>
          <a:ext cx="8286808" cy="2600620"/>
        </p:xfrm>
        <a:graphic>
          <a:graphicData uri="http://schemas.openxmlformats.org/drawingml/2006/table">
            <a:tbl>
              <a:tblPr/>
              <a:tblGrid>
                <a:gridCol w="4143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01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Сумма по итогам торгов (млн. руб.)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21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Конкурсы  ( в том числе совместные)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658,9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57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1 835,9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73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2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2 920,2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6</a:t>
            </a:r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5688" y="714356"/>
            <a:ext cx="8715468" cy="1843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Доля закупок у субъектов малого предпринимательства и социально ориентированных некоммерческих организаций в общем объеме поставок товаров (выполнения работ, оказания услуг) для муниципальных нужд городского округа  «Город Белгород» составила 50,5%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 общего объема состоявшихся закупок.</a:t>
            </a:r>
            <a:endParaRPr kumimoji="0" lang="ru-RU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895025"/>
              </p:ext>
            </p:extLst>
          </p:nvPr>
        </p:nvGraphicFramePr>
        <p:xfrm>
          <a:off x="457200" y="2780928"/>
          <a:ext cx="8329641" cy="3612273"/>
        </p:xfrm>
        <a:graphic>
          <a:graphicData uri="http://schemas.openxmlformats.org/drawingml/2006/table">
            <a:tbl>
              <a:tblPr/>
              <a:tblGrid>
                <a:gridCol w="51621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0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73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64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способа закупки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Кол-во закупок 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215868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Количество участников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88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Конкурсы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11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Совместные конкурсы</a:t>
                      </a:r>
                    </a:p>
                    <a:p>
                      <a:pPr algn="l" rtl="0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0386860"/>
                  </a:ext>
                </a:extLst>
              </a:tr>
              <a:tr h="27978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Запрос котировок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02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21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Совместные электронные аукционы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Итого</a:t>
                      </a:r>
                      <a:r>
                        <a:rPr lang="en-US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</a:t>
                      </a: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8757" marR="58757" marT="0" marB="0" anchor="ctr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858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Текст 6"/>
          <p:cNvSpPr txBox="1">
            <a:spLocks/>
          </p:cNvSpPr>
          <p:nvPr/>
        </p:nvSpPr>
        <p:spPr>
          <a:xfrm>
            <a:off x="8786842" y="9224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7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  <p:sp>
        <p:nvSpPr>
          <p:cNvPr id="6" name="Содержимое 3"/>
          <p:cNvSpPr txBox="1">
            <a:spLocks/>
          </p:cNvSpPr>
          <p:nvPr/>
        </p:nvSpPr>
        <p:spPr>
          <a:xfrm>
            <a:off x="285688" y="714356"/>
            <a:ext cx="8715468" cy="184311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Autofit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Количество участников в 2023 году </a:t>
            </a:r>
          </a:p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конкурентных процедурах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6">
            <a:extLst>
              <a:ext uri="{FF2B5EF4-FFF2-40B4-BE49-F238E27FC236}">
                <a16:creationId xmlns:a16="http://schemas.microsoft.com/office/drawing/2014/main" id="{4F916651-3FA7-BBA1-8DB8-EF5DA95769CE}"/>
              </a:ext>
            </a:extLst>
          </p:cNvPr>
          <p:cNvSpPr txBox="1">
            <a:spLocks/>
          </p:cNvSpPr>
          <p:nvPr/>
        </p:nvSpPr>
        <p:spPr>
          <a:xfrm>
            <a:off x="8786842" y="0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7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10809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CD7329D1-CCD5-39CD-3E1B-2C965CCA8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451760"/>
              </p:ext>
            </p:extLst>
          </p:nvPr>
        </p:nvGraphicFramePr>
        <p:xfrm>
          <a:off x="539552" y="2249488"/>
          <a:ext cx="8147248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Содержимое 3">
            <a:extLst>
              <a:ext uri="{FF2B5EF4-FFF2-40B4-BE49-F238E27FC236}">
                <a16:creationId xmlns:a16="http://schemas.microsoft.com/office/drawing/2014/main" id="{12C79E3F-7369-D717-C804-72C3382C3F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64704"/>
            <a:ext cx="8229600" cy="144509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90000"/>
          </a:bodyPr>
          <a:lstStyle/>
          <a:p>
            <a:pPr lvl="0" indent="449263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размещенных закупок </a:t>
            </a:r>
            <a:b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2023 году </a:t>
            </a:r>
          </a:p>
        </p:txBody>
      </p:sp>
      <p:sp>
        <p:nvSpPr>
          <p:cNvPr id="4" name="Текст 6">
            <a:extLst>
              <a:ext uri="{FF2B5EF4-FFF2-40B4-BE49-F238E27FC236}">
                <a16:creationId xmlns:a16="http://schemas.microsoft.com/office/drawing/2014/main" id="{086FCD6E-B7B0-BEE9-4F5B-4D34A9EDF385}"/>
              </a:ext>
            </a:extLst>
          </p:cNvPr>
          <p:cNvSpPr txBox="1">
            <a:spLocks/>
          </p:cNvSpPr>
          <p:nvPr/>
        </p:nvSpPr>
        <p:spPr>
          <a:xfrm>
            <a:off x="8786842" y="0"/>
            <a:ext cx="357158" cy="2765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 indent="0" algn="ctr">
              <a:buNone/>
            </a:pPr>
            <a:r>
              <a:rPr lang="ru-RU" sz="1400" dirty="0"/>
              <a:t>8</a:t>
            </a:r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  <a:p>
            <a:pPr marL="109728" indent="0" algn="ctr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779993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25748</TotalTime>
  <Words>1070</Words>
  <Application>Microsoft Office PowerPoint</Application>
  <PresentationFormat>Экран (4:3)</PresentationFormat>
  <Paragraphs>246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Georgia</vt:lpstr>
      <vt:lpstr>Times New Roman</vt:lpstr>
      <vt:lpstr>Trebuchet MS</vt:lpstr>
      <vt:lpstr>Wingdings 2</vt:lpstr>
      <vt:lpstr>Городская</vt:lpstr>
      <vt:lpstr>               «Итоги работы управления муниципального заказа за  2023 год»</vt:lpstr>
      <vt:lpstr>За отчетный период размещено на электронно-торговых площадках –  1 118 закупок для муниципальных нужд городского округа  «Город Белгород» за счет бюджетных средств и внебюджетных источников финансирования на общую сумму 6 298,4 млн. рублей.</vt:lpstr>
      <vt:lpstr>Презентация PowerPoint</vt:lpstr>
      <vt:lpstr>Презентация PowerPoint</vt:lpstr>
      <vt:lpstr>     Состоявшиеся закупки по результатам проведенных процедур  (определен победитель)  1001 закупка.  Экономия бюджетных и внебюджетных источников  финансирования составила 5,8 % от НМКЦ или 355,2 млн. руб.     </vt:lpstr>
      <vt:lpstr>      В электронной форме через «Электронный маркет (магазин) Белгородской области для «малых закупок» проведено 6694 закупки,  экономия бюджетных средств составила 54,7 млн.руб.     </vt:lpstr>
      <vt:lpstr>Презентация PowerPoint</vt:lpstr>
      <vt:lpstr>Презентация PowerPoint</vt:lpstr>
      <vt:lpstr>Анализ размещенных закупок  в 2023 году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WorkComp5</cp:lastModifiedBy>
  <cp:revision>1233</cp:revision>
  <cp:lastPrinted>2024-01-17T12:17:39Z</cp:lastPrinted>
  <dcterms:created xsi:type="dcterms:W3CDTF">2016-10-14T05:53:06Z</dcterms:created>
  <dcterms:modified xsi:type="dcterms:W3CDTF">2024-02-12T13:39:32Z</dcterms:modified>
</cp:coreProperties>
</file>