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colors4.xml" ContentType="application/vnd.ms-office.chartcolorstyle+xml"/>
  <Override PartName="/ppt/charts/style4.xml" ContentType="application/vnd.ms-office.chartstyle+xml"/>
  <Override PartName="/ppt/charts/style5.xml" ContentType="application/vnd.ms-office.chartstyle+xml"/>
  <Override PartName="/ppt/charts/colors5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6"/>
  </p:notesMasterIdLst>
  <p:sldIdLst>
    <p:sldId id="256" r:id="rId2"/>
    <p:sldId id="358" r:id="rId3"/>
    <p:sldId id="368" r:id="rId4"/>
    <p:sldId id="276" r:id="rId5"/>
    <p:sldId id="355" r:id="rId6"/>
    <p:sldId id="361" r:id="rId7"/>
    <p:sldId id="370" r:id="rId8"/>
    <p:sldId id="371" r:id="rId9"/>
    <p:sldId id="376" r:id="rId10"/>
    <p:sldId id="330" r:id="rId11"/>
    <p:sldId id="327" r:id="rId12"/>
    <p:sldId id="374" r:id="rId13"/>
    <p:sldId id="375" r:id="rId14"/>
    <p:sldId id="338" r:id="rId15"/>
  </p:sldIdLst>
  <p:sldSz cx="9144000" cy="6858000" type="screen4x3"/>
  <p:notesSz cx="6769100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rkComp5" initials="W" lastIdx="2" clrIdx="0">
    <p:extLst>
      <p:ext uri="{19B8F6BF-5375-455C-9EA6-DF929625EA0E}">
        <p15:presenceInfo xmlns:p15="http://schemas.microsoft.com/office/powerpoint/2012/main" xmlns="" userId="WorkComp5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3775"/>
    <a:srgbClr val="ADD2D6"/>
    <a:srgbClr val="007E39"/>
    <a:srgbClr val="CCFFFF"/>
    <a:srgbClr val="4A4B7A"/>
    <a:srgbClr val="CB93CB"/>
    <a:srgbClr val="DEBFBA"/>
    <a:srgbClr val="FF99FF"/>
    <a:srgbClr val="FF99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14" autoAdjust="0"/>
  </p:normalViewPr>
  <p:slideViewPr>
    <p:cSldViewPr>
      <p:cViewPr varScale="1">
        <p:scale>
          <a:sx n="94" d="100"/>
          <a:sy n="94" d="100"/>
        </p:scale>
        <p:origin x="-21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5.xlsx"/><Relationship Id="rId4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Количество </a:t>
            </a:r>
            <a:endParaRPr lang="ru-RU" sz="1600" b="1" dirty="0" smtClean="0"/>
          </a:p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 smtClean="0"/>
              <a:t>размещенных </a:t>
            </a:r>
            <a:r>
              <a:rPr lang="ru-RU" sz="1600" b="1" dirty="0"/>
              <a:t>заявок </a:t>
            </a:r>
          </a:p>
        </c:rich>
      </c:tx>
      <c:layout>
        <c:manualLayout>
          <c:xMode val="edge"/>
          <c:yMode val="edge"/>
          <c:x val="0.17361111111111119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поступивших шт.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0151-445A-97A8-574F7BA95876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151-445A-97A8-574F7BA95876}"/>
              </c:ext>
            </c:extLst>
          </c:dPt>
          <c:dPt>
            <c:idx val="2"/>
            <c:invertIfNegative val="0"/>
            <c:bubble3D val="0"/>
            <c:spPr>
              <a:solidFill>
                <a:srgbClr val="743775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151-445A-97A8-574F7BA95876}"/>
              </c:ext>
            </c:extLst>
          </c:dPt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1153</c:v>
                </c:pt>
                <c:pt idx="1">
                  <c:v>1148</c:v>
                </c:pt>
                <c:pt idx="2">
                  <c:v>1283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51-445A-97A8-574F7BA958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3827328"/>
        <c:axId val="103828864"/>
        <c:axId val="0"/>
      </c:bar3DChart>
      <c:catAx>
        <c:axId val="103827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3828864"/>
        <c:crosses val="autoZero"/>
        <c:auto val="1"/>
        <c:lblAlgn val="ctr"/>
        <c:lblOffset val="100"/>
        <c:noMultiLvlLbl val="0"/>
      </c:catAx>
      <c:valAx>
        <c:axId val="1038288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827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Сумма  </a:t>
            </a:r>
            <a:r>
              <a:rPr lang="ru-RU" sz="1600" b="1" dirty="0" smtClean="0"/>
              <a:t>закупок, </a:t>
            </a:r>
            <a:r>
              <a:rPr lang="ru-RU" sz="1600" b="1" dirty="0"/>
              <a:t>млн.руб.</a:t>
            </a:r>
          </a:p>
        </c:rich>
      </c:tx>
      <c:layout>
        <c:manualLayout>
          <c:xMode val="edge"/>
          <c:yMode val="edge"/>
          <c:x val="0.128014012472220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 поступивших млн.руб.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45B-490E-8CC5-CCD5AA8F6049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45B-490E-8CC5-CCD5AA8F6049}"/>
              </c:ext>
            </c:extLst>
          </c:dPt>
          <c:dPt>
            <c:idx val="2"/>
            <c:invertIfNegative val="0"/>
            <c:bubble3D val="0"/>
            <c:spPr>
              <a:solidFill>
                <a:srgbClr val="743775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45B-490E-8CC5-CCD5AA8F6049}"/>
              </c:ext>
            </c:extLst>
          </c:dPt>
          <c:cat>
            <c:numRef>
              <c:f>Лист1!$A$2:$A$4</c:f>
              <c:numCache>
                <c:formatCode>0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7939.2</c:v>
                </c:pt>
                <c:pt idx="1">
                  <c:v>7486.5</c:v>
                </c:pt>
                <c:pt idx="2">
                  <c:v>6183.9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45B-490E-8CC5-CCD5AA8F6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gapDepth val="140"/>
        <c:shape val="cylinder"/>
        <c:axId val="102104448"/>
        <c:axId val="110765184"/>
        <c:axId val="0"/>
      </c:bar3DChart>
      <c:catAx>
        <c:axId val="10210444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0765184"/>
        <c:crosses val="autoZero"/>
        <c:auto val="1"/>
        <c:lblAlgn val="ctr"/>
        <c:lblOffset val="100"/>
        <c:noMultiLvlLbl val="0"/>
      </c:catAx>
      <c:valAx>
        <c:axId val="1107651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210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344269466316754E-2"/>
          <c:y val="1.8652235552437123E-2"/>
          <c:w val="0.55097823709536364"/>
          <c:h val="0.9073435804857948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91B-407D-8B87-E104A501A7ED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91B-407D-8B87-E104A501A7ED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91B-407D-8B87-E104A501A7ED}"/>
              </c:ext>
            </c:extLst>
          </c:dPt>
          <c:dLbls>
            <c:dLbl>
              <c:idx val="0"/>
              <c:layout>
                <c:manualLayout>
                  <c:x val="-5.3639471313924438E-3"/>
                  <c:y val="5.828738803199292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6152863684062679E-2"/>
                      <c:h val="5.27792298629695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91B-407D-8B87-E104A501A7ED}"/>
                </c:ext>
              </c:extLst>
            </c:dLbl>
            <c:dLbl>
              <c:idx val="3"/>
              <c:layout>
                <c:manualLayout>
                  <c:x val="3.0651126465099741E-3"/>
                  <c:y val="-5.537301863039328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1B-407D-8B87-E104A501A7E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1138 закупки проведены и заключены контракты (89%)</c:v>
                </c:pt>
                <c:pt idx="1">
                  <c:v>105 закупок не выялен победитель (9%)</c:v>
                </c:pt>
                <c:pt idx="2">
                  <c:v>30 закупок отменено и отозвано заказчиками после размещения извещения в ЕИС (2%)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89.3</c:v>
                </c:pt>
                <c:pt idx="1">
                  <c:v>8.4</c:v>
                </c:pt>
                <c:pt idx="2">
                  <c:v>2.2999999999999998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CD-4F22-9BAD-AF537236DA4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01639473244706"/>
          <c:y val="0.17967844637950414"/>
          <c:w val="0.4415026871625361"/>
          <c:h val="0.657466591459107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6023622047244097E-4"/>
          <c:y val="1.6666553660725399E-2"/>
          <c:w val="0.69323097112860887"/>
          <c:h val="0.857057180933375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9"/>
          <c:dPt>
            <c:idx val="1"/>
            <c:bubble3D val="0"/>
            <c:spPr>
              <a:solidFill>
                <a:schemeClr val="accent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F3FE-42D7-ACD6-5FCF6036298E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3FE-42D7-ACD6-5FCF6036298E}"/>
              </c:ext>
            </c:extLst>
          </c:dPt>
          <c:dPt>
            <c:idx val="4"/>
            <c:bubble3D val="0"/>
            <c:spPr>
              <a:solidFill>
                <a:srgbClr val="FF99CC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F3FE-42D7-ACD6-5FCF6036298E}"/>
              </c:ext>
            </c:extLst>
          </c:dPt>
          <c:dLbls>
            <c:dLbl>
              <c:idx val="0"/>
              <c:layout>
                <c:manualLayout>
                  <c:x val="4.8408220019725834E-3"/>
                  <c:y val="-0.65523860909249365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200" b="1" dirty="0">
                        <a:latin typeface="Times New Roman" pitchFamily="18" charset="0"/>
                        <a:cs typeface="Times New Roman" pitchFamily="18" charset="0"/>
                      </a:rPr>
                      <a:t>84,2%       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3FE-42D7-ACD6-5FCF6036298E}"/>
                </c:ext>
              </c:extLst>
            </c:dLbl>
            <c:dLbl>
              <c:idx val="1"/>
              <c:layout>
                <c:manualLayout>
                  <c:x val="-9.6232064292784743E-3"/>
                  <c:y val="5.9345667779842293E-2"/>
                </c:manualLayout>
              </c:layout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1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6890310586176725E-2"/>
                      <c:h val="5.77773860238480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3FE-42D7-ACD6-5FCF6036298E}"/>
                </c:ext>
              </c:extLst>
            </c:dLbl>
            <c:dLbl>
              <c:idx val="2"/>
              <c:layout>
                <c:manualLayout>
                  <c:x val="-1.3184799538661432E-3"/>
                  <c:y val="-5.5494669162072094E-3"/>
                </c:manualLayout>
              </c:layout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1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3FE-42D7-ACD6-5FCF6036298E}"/>
                </c:ext>
              </c:extLst>
            </c:dLbl>
            <c:dLbl>
              <c:idx val="3"/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1767465004374462"/>
                  <c:y val="2.5279793597200095E-3"/>
                </c:manualLayout>
              </c:layout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1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FE-42D7-ACD6-5FCF6036298E}"/>
                </c:ext>
              </c:extLst>
            </c:dLbl>
            <c:numFmt formatCode="0.00%" sourceLinked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Электронные аукционы -     1047 закупка (4 377,4 млн.руб)</c:v>
                </c:pt>
                <c:pt idx="1">
                  <c:v>Конкурсы  -  26 закупка              (345,2 млн.руб)</c:v>
                </c:pt>
                <c:pt idx="2">
                  <c:v>Запрос котировок -  89 закупок (84,1 млн.руб)</c:v>
                </c:pt>
                <c:pt idx="3">
                  <c:v>Совместные конкурсы  -  25 закупок (641,3 млн.руб)</c:v>
                </c:pt>
                <c:pt idx="4">
                  <c:v>Совместные электронные аукционы - 56 закупок               (735,9 млн.руб)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0.84199999999999997</c:v>
                </c:pt>
                <c:pt idx="1">
                  <c:v>2.1000000000000001E-2</c:v>
                </c:pt>
                <c:pt idx="2">
                  <c:v>7.1999999999999995E-2</c:v>
                </c:pt>
                <c:pt idx="3">
                  <c:v>0.02</c:v>
                </c:pt>
                <c:pt idx="4">
                  <c:v>4.4999999999999998E-2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3FE-42D7-ACD6-5FCF60362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1959864391951001"/>
          <c:y val="1.6159120530897544E-2"/>
          <c:w val="0.2706791338582677"/>
          <c:h val="0.95135116100481387"/>
        </c:manualLayout>
      </c:layout>
      <c:overlay val="0"/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8518518518518517E-2"/>
                  <c:y val="-4.4052863436123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2970618256051325E-2"/>
                      <c:h val="6.63729809104258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21B-4818-A818-CBD4EDB84A76}"/>
                </c:ext>
              </c:extLst>
            </c:dLbl>
            <c:dLbl>
              <c:idx val="1"/>
              <c:layout>
                <c:manualLayout>
                  <c:x val="3.0864197530864196E-2"/>
                  <c:y val="-6.7547492686762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2661976280742687E-2"/>
                      <c:h val="6.63729809104258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F21B-4818-A818-CBD4EDB84A76}"/>
                </c:ext>
              </c:extLst>
            </c:dLbl>
            <c:dLbl>
              <c:idx val="2"/>
              <c:layout>
                <c:manualLayout>
                  <c:x val="2.9320987654320931E-2"/>
                  <c:y val="-4.5521292217327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298617186740546E-2"/>
                      <c:h val="5.75624082232011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21B-4818-A818-CBD4EDB84A76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620</c:v>
                </c:pt>
                <c:pt idx="1">
                  <c:v>518</c:v>
                </c:pt>
                <c:pt idx="2">
                  <c:v>105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1B-4818-A818-CBD4EDB84A7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3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21B-4818-A818-CBD4EDB84A7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3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21B-4818-A818-CBD4EDB84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0798592"/>
        <c:axId val="140816768"/>
        <c:axId val="140708928"/>
      </c:bar3DChart>
      <c:catAx>
        <c:axId val="140798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0816768"/>
        <c:crosses val="autoZero"/>
        <c:auto val="1"/>
        <c:lblAlgn val="ctr"/>
        <c:lblOffset val="100"/>
        <c:noMultiLvlLbl val="0"/>
      </c:catAx>
      <c:valAx>
        <c:axId val="14081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0798592"/>
        <c:crosses val="autoZero"/>
        <c:crossBetween val="between"/>
      </c:valAx>
      <c:serAx>
        <c:axId val="140708928"/>
        <c:scaling>
          <c:orientation val="minMax"/>
        </c:scaling>
        <c:delete val="1"/>
        <c:axPos val="b"/>
        <c:majorTickMark val="none"/>
        <c:minorTickMark val="none"/>
        <c:tickLblPos val="nextTo"/>
        <c:crossAx val="140816768"/>
        <c:crosses val="autoZero"/>
      </c:ser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915757922030686E-2"/>
          <c:y val="2.901705083033319E-3"/>
          <c:w val="0.74461985372979111"/>
          <c:h val="0.9181677879130205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2"/>
          <c:dPt>
            <c:idx val="1"/>
            <c:bubble3D val="0"/>
            <c:spPr>
              <a:solidFill>
                <a:schemeClr val="accent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CE39-487F-B8CF-B4562D5E5572}"/>
              </c:ext>
            </c:extLst>
          </c:dPt>
          <c:cat>
            <c:numRef>
              <c:f>Лист1!$A$2:$A$4</c:f>
              <c:numCache>
                <c:formatCode>General</c:formatCode>
                <c:ptCount val="3"/>
              </c:numCache>
            </c:numRef>
          </c:cat>
          <c:val>
            <c:numRef>
              <c:f>Лист1!$B$2:$B$4</c:f>
              <c:numCache>
                <c:formatCode>\О\с\н\о\в\н\о\й</c:formatCode>
                <c:ptCount val="3"/>
                <c:pt idx="0">
                  <c:v>287</c:v>
                </c:pt>
                <c:pt idx="1">
                  <c:v>30</c:v>
                </c:pt>
                <c:pt idx="2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E39-487F-B8CF-B4562D5E5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31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2816621050012444E-2"/>
          <c:y val="1.4135496784510291E-3"/>
          <c:w val="0.66209826993279508"/>
          <c:h val="0.8169722945173669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8"/>
          <c:dPt>
            <c:idx val="0"/>
            <c:bubble3D val="0"/>
            <c:explosion val="1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3F55-4CBB-A31B-4D54DABC582A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F55-4CBB-A31B-4D54DABC582A}"/>
              </c:ext>
            </c:extLst>
          </c:dPt>
          <c:dPt>
            <c:idx val="2"/>
            <c:bubble3D val="0"/>
            <c:explosion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F55-4CBB-A31B-4D54DABC582A}"/>
              </c:ext>
            </c:extLst>
          </c:dPt>
          <c:dLbls>
            <c:dLbl>
              <c:idx val="0"/>
              <c:layout>
                <c:manualLayout>
                  <c:x val="-5.5936716057663351E-2"/>
                  <c:y val="0.142442831872847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12       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6320124336935793E-2"/>
                      <c:h val="5.266276837295855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3F55-4CBB-A31B-4D54DABC582A}"/>
                </c:ext>
              </c:extLst>
            </c:dLbl>
            <c:dLbl>
              <c:idx val="1"/>
              <c:layout>
                <c:manualLayout>
                  <c:x val="-5.9684614025408297E-2"/>
                  <c:y val="-0.19589045227613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12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3266993856476425E-2"/>
                      <c:h val="5.541853856515942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3F55-4CBB-A31B-4D54DABC582A}"/>
                </c:ext>
              </c:extLst>
            </c:dLbl>
            <c:dLbl>
              <c:idx val="2"/>
              <c:layout>
                <c:manualLayout>
                  <c:x val="9.3144580152488207E-2"/>
                  <c:y val="1.89043665287190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7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488804987901663E-2"/>
                      <c:h val="5.81743087573602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3F55-4CBB-A31B-4D54DABC582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0,3%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F55-4CBB-A31B-4D54DABC582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2,3%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F55-4CBB-A31B-4D54DABC582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2,4%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3F55-4CBB-A31B-4D54DABC582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1,4%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3F55-4CBB-A31B-4D54DABC582A}"/>
                </c:ext>
              </c:extLst>
            </c:dLbl>
            <c:numFmt formatCode="\О\с\н\о\в\н\о\й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1"/>
            <c:showVal val="1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Поданы жалобы на закупку в части (описания обьекта закупки, тех.задания, неправомерных требований по ограничениям и запретам -  (12)</c:v>
                </c:pt>
                <c:pt idx="1">
                  <c:v>В заседаниях по заявлению заказчиков о включении в РНП  - (12)</c:v>
                </c:pt>
                <c:pt idx="2">
                  <c:v>Рассмотрение материалов зкупки по Поручениям ФАС России о проведениии проверок в рамках национальных проектов -  (7)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0.41</c:v>
                </c:pt>
                <c:pt idx="1">
                  <c:v>0.41</c:v>
                </c:pt>
                <c:pt idx="2">
                  <c:v>0.18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3F55-4CBB-A31B-4D54DABC582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26T15:36:04.899" idx="1">
    <p:pos x="10" y="10"/>
    <p:text/>
    <p:extLst>
      <p:ext uri="{C676402C-5697-4E1C-873F-D02D1690AC5C}">
        <p15:threadingInfo xmlns:p15="http://schemas.microsoft.com/office/powerpoint/2012/main" xmlns="" timeZoneBias="-18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0.7165</cdr:x>
      <cdr:y>0.1416</cdr:y>
    </cdr:from>
    <cdr:to>
      <cdr:x>0.85825</cdr:x>
      <cdr:y>0.20377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4CA18E52-D552-4EB7-82A3-24A70937BB1F}"/>
            </a:ext>
          </a:extLst>
        </cdr:cNvPr>
        <cdr:cNvSpPr txBox="1"/>
      </cdr:nvSpPr>
      <cdr:spPr>
        <a:xfrm xmlns:a="http://schemas.openxmlformats.org/drawingml/2006/main">
          <a:off x="3275856" y="818069"/>
          <a:ext cx="648081" cy="3591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1273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0.12374</cdr:x>
      <cdr:y>0.00338</cdr:y>
    </cdr:from>
    <cdr:to>
      <cdr:x>0.44192</cdr:x>
      <cdr:y>0.15325</cdr:y>
    </cdr:to>
    <cdr:sp macro="" textlink="">
      <cdr:nvSpPr>
        <cdr:cNvPr id="3" name="Скругленный прямоугольник 4">
          <a:extLst xmlns:a="http://schemas.openxmlformats.org/drawingml/2006/main">
            <a:ext uri="{FF2B5EF4-FFF2-40B4-BE49-F238E27FC236}">
              <a16:creationId xmlns:a16="http://schemas.microsoft.com/office/drawing/2014/main" xmlns="" id="{2C03B381-C8A8-2BA8-F865-C80075B7503C}"/>
            </a:ext>
          </a:extLst>
        </cdr:cNvPr>
        <cdr:cNvSpPr/>
      </cdr:nvSpPr>
      <cdr:spPr>
        <a:xfrm xmlns:a="http://schemas.openxmlformats.org/drawingml/2006/main">
          <a:off x="1008112" y="14596"/>
          <a:ext cx="2592291" cy="648090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Состоявшиеся закупки   </a:t>
          </a:r>
        </a:p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(привели к заключению контракта)</a:t>
          </a:r>
        </a:p>
      </cdr:txBody>
    </cdr:sp>
  </cdr:relSizeAnchor>
  <cdr:relSizeAnchor xmlns:cdr="http://schemas.openxmlformats.org/drawingml/2006/chartDrawing">
    <cdr:from>
      <cdr:x>0.1856</cdr:x>
      <cdr:y>0.1562</cdr:y>
    </cdr:from>
    <cdr:to>
      <cdr:x>0.21212</cdr:x>
      <cdr:y>0.22281</cdr:y>
    </cdr:to>
    <cdr:sp macro="" textlink="">
      <cdr:nvSpPr>
        <cdr:cNvPr id="5" name="Стрелка: вниз 4">
          <a:extLst xmlns:a="http://schemas.openxmlformats.org/drawingml/2006/main">
            <a:ext uri="{FF2B5EF4-FFF2-40B4-BE49-F238E27FC236}">
              <a16:creationId xmlns:a16="http://schemas.microsoft.com/office/drawing/2014/main" xmlns="" id="{CF043098-5FC0-6B52-A5D8-CE61ECBDDE68}"/>
            </a:ext>
          </a:extLst>
        </cdr:cNvPr>
        <cdr:cNvSpPr/>
      </cdr:nvSpPr>
      <cdr:spPr>
        <a:xfrm xmlns:a="http://schemas.openxmlformats.org/drawingml/2006/main">
          <a:off x="1512168" y="675456"/>
          <a:ext cx="216024" cy="288032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0.36237</cdr:x>
      <cdr:y>0.1562</cdr:y>
    </cdr:from>
    <cdr:to>
      <cdr:x>0.38889</cdr:x>
      <cdr:y>0.22281</cdr:y>
    </cdr:to>
    <cdr:sp macro="" textlink="">
      <cdr:nvSpPr>
        <cdr:cNvPr id="6" name="Стрелка: вниз 5">
          <a:extLst xmlns:a="http://schemas.openxmlformats.org/drawingml/2006/main">
            <a:ext uri="{FF2B5EF4-FFF2-40B4-BE49-F238E27FC236}">
              <a16:creationId xmlns:a16="http://schemas.microsoft.com/office/drawing/2014/main" xmlns="" id="{280481F4-870A-1745-1C35-D2501B45185E}"/>
            </a:ext>
          </a:extLst>
        </cdr:cNvPr>
        <cdr:cNvSpPr/>
      </cdr:nvSpPr>
      <cdr:spPr>
        <a:xfrm xmlns:a="http://schemas.openxmlformats.org/drawingml/2006/main">
          <a:off x="2952328" y="675456"/>
          <a:ext cx="216024" cy="288032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33276" cy="495300"/>
          </a:xfrm>
          <a:prstGeom prst="rect">
            <a:avLst/>
          </a:prstGeom>
        </p:spPr>
        <p:txBody>
          <a:bodyPr vert="horz" lIns="90846" tIns="45422" rIns="90846" bIns="4542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34259" y="1"/>
            <a:ext cx="2933276" cy="495300"/>
          </a:xfrm>
          <a:prstGeom prst="rect">
            <a:avLst/>
          </a:prstGeom>
        </p:spPr>
        <p:txBody>
          <a:bodyPr vert="horz" lIns="90846" tIns="45422" rIns="90846" bIns="45422" rtlCol="0"/>
          <a:lstStyle>
            <a:lvl1pPr algn="r">
              <a:defRPr sz="1200"/>
            </a:lvl1pPr>
          </a:lstStyle>
          <a:p>
            <a:fld id="{6F59747B-4269-4F94-BF56-BEA8137A67CA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46" tIns="45422" rIns="90846" bIns="4542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911" y="4705354"/>
            <a:ext cx="5415280" cy="4457700"/>
          </a:xfrm>
          <a:prstGeom prst="rect">
            <a:avLst/>
          </a:prstGeom>
        </p:spPr>
        <p:txBody>
          <a:bodyPr vert="horz" lIns="90846" tIns="45422" rIns="90846" bIns="4542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08982"/>
            <a:ext cx="2933276" cy="495300"/>
          </a:xfrm>
          <a:prstGeom prst="rect">
            <a:avLst/>
          </a:prstGeom>
        </p:spPr>
        <p:txBody>
          <a:bodyPr vert="horz" lIns="90846" tIns="45422" rIns="90846" bIns="4542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34259" y="9408982"/>
            <a:ext cx="2933276" cy="495300"/>
          </a:xfrm>
          <a:prstGeom prst="rect">
            <a:avLst/>
          </a:prstGeom>
        </p:spPr>
        <p:txBody>
          <a:bodyPr vert="horz" lIns="90846" tIns="45422" rIns="90846" bIns="45422" rtlCol="0" anchor="b"/>
          <a:lstStyle>
            <a:lvl1pPr algn="r">
              <a:defRPr sz="1200"/>
            </a:lvl1pPr>
          </a:lstStyle>
          <a:p>
            <a:fld id="{35B12BC9-FDC1-4BA0-84B2-C918AE6030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95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12BC9-FDC1-4BA0-84B2-C918AE60304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16632"/>
            <a:ext cx="7455202" cy="2808312"/>
          </a:xfrm>
        </p:spPr>
        <p:txBody>
          <a:bodyPr>
            <a:noAutofit/>
          </a:bodyPr>
          <a:lstStyle/>
          <a:p>
            <a:pPr algn="ctr"/>
            <a: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sz="3000" i="1" dirty="0"/>
              <a:t/>
            </a:r>
            <a:br>
              <a:rPr lang="ru-RU" sz="3000" i="1" dirty="0"/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«Итоги работы управления муниципального заказа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 2022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6" descr="http://www.advanserv.ru/project/data/zakon_44f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283006"/>
            <a:ext cx="4357718" cy="2574993"/>
          </a:xfrm>
          <a:prstGeom prst="rect">
            <a:avLst/>
          </a:prstGeom>
          <a:noFill/>
        </p:spPr>
      </p:pic>
      <p:pic>
        <p:nvPicPr>
          <p:cNvPr id="9" name="Picture 8" descr="Рисунок7777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135728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 txBox="1">
            <a:spLocks noGrp="1"/>
          </p:cNvSpPr>
          <p:nvPr>
            <p:ph type="title"/>
          </p:nvPr>
        </p:nvSpPr>
        <p:spPr>
          <a:xfrm>
            <a:off x="357158" y="642918"/>
            <a:ext cx="8586790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Информация в разрезе заказчиков</a:t>
            </a:r>
            <a:r>
              <a:rPr kumimoji="0" lang="ru-RU" sz="1900" b="1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городского округа «Город Белгород» </a:t>
            </a:r>
            <a:r>
              <a:rPr kumimoji="0" lang="ru-RU" sz="19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19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19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 </a:t>
            </a:r>
            <a:r>
              <a:rPr kumimoji="0" lang="ru-RU" sz="1900" b="1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условной экономии  проведенных закупок за отчетный период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Текст 6"/>
          <p:cNvSpPr txBox="1">
            <a:spLocks/>
          </p:cNvSpPr>
          <p:nvPr/>
        </p:nvSpPr>
        <p:spPr>
          <a:xfrm>
            <a:off x="8676456" y="9224"/>
            <a:ext cx="46754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9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356118"/>
              </p:ext>
            </p:extLst>
          </p:nvPr>
        </p:nvGraphicFramePr>
        <p:xfrm>
          <a:off x="342928" y="1528175"/>
          <a:ext cx="8586791" cy="4686905"/>
        </p:xfrm>
        <a:graphic>
          <a:graphicData uri="http://schemas.openxmlformats.org/drawingml/2006/table">
            <a:tbl>
              <a:tblPr/>
              <a:tblGrid>
                <a:gridCol w="44239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84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91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52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6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kern="1000" baseline="0" dirty="0">
                          <a:latin typeface="Calibri"/>
                          <a:ea typeface="Times New Roman"/>
                          <a:cs typeface="Times New Roman"/>
                        </a:rPr>
                        <a:t>Наименование заказчика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0" baseline="0" dirty="0">
                          <a:latin typeface="Calibri"/>
                          <a:ea typeface="Times New Roman"/>
                          <a:cs typeface="Times New Roman"/>
                        </a:rPr>
                        <a:t>Начальная цена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0" baseline="0" dirty="0">
                          <a:latin typeface="Calibri"/>
                          <a:ea typeface="Times New Roman"/>
                          <a:cs typeface="Times New Roman"/>
                        </a:rPr>
                        <a:t>закупки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0" baseline="0" dirty="0">
                          <a:latin typeface="Calibri"/>
                          <a:ea typeface="Times New Roman"/>
                          <a:cs typeface="Times New Roman"/>
                        </a:rPr>
                        <a:t>(руб.)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0" baseline="0" dirty="0">
                          <a:latin typeface="Calibri"/>
                          <a:ea typeface="Times New Roman"/>
                          <a:cs typeface="Times New Roman"/>
                        </a:rPr>
                        <a:t>Цена по итогам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0" baseline="0" dirty="0">
                          <a:latin typeface="Calibri"/>
                          <a:ea typeface="Times New Roman"/>
                          <a:cs typeface="Times New Roman"/>
                        </a:rPr>
                        <a:t>проведенных торгов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0" baseline="0" dirty="0">
                          <a:latin typeface="Calibri"/>
                          <a:ea typeface="Times New Roman"/>
                          <a:cs typeface="Times New Roman"/>
                        </a:rPr>
                        <a:t>(руб.)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0" baseline="0" dirty="0">
                          <a:latin typeface="Calibri"/>
                          <a:ea typeface="Times New Roman"/>
                          <a:cs typeface="Times New Roman"/>
                        </a:rPr>
                        <a:t>Экономия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0" baseline="0" dirty="0">
                          <a:latin typeface="Calibri"/>
                          <a:ea typeface="Times New Roman"/>
                          <a:cs typeface="Times New Roman"/>
                        </a:rPr>
                        <a:t> (руб.)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Образовательные учреждения города Белгорода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1 481 768 294,71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1 405 784 020,94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75 984 273,77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Комитет финансов и бюджетных отношений администрации города Белгорода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15 801 849,34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15 733 971, 06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67 878,28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МКУ "Управление капитального строительства администрации города Белгорода"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2 682 616 099,64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2 560 114 714,43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122 501 385,21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МБУ "Управление "Белгорблагоустройство"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598 615 315,32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548 425 428,63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50 189 886,69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Учреждения  социальной защиты населения 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9 219 452,00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7 434 756,34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1 784 695,66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Учреждения культуры администрации</a:t>
                      </a:r>
                      <a:r>
                        <a:rPr lang="ru-RU" sz="9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74 116 093,70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70 213 423,57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3 902 670,13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МКУ «Белгородское парковочное пространство»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89 145 957,97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88 767 723,07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378 234,90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Администрация города Белгорода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47 173 869,48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41 608 429,80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5 565 439,68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Комитет имущественных и земельных отношений администрации г. Белгорода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33 629 812,46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23 560 188,63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10 069 623,83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0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МКУ "Управление обеспечения деятельности администрации города Белгорода"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59 638 871,07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58 473 637,90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1 165 233,17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4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МКУ "Управление по делам гражданской обороны и чрезвычайным ситуациям  города  Белгорода"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42 053 533,00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39 107 503,97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2 946 029,03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МКУ "Городской жилищный фонд"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423 156 798,00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422 314 455,05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842 342,95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08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МКУ "Муниципальная стража"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17 523 364,70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16 763 923,61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759 441,09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444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МКУ "Горритуалсервис"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14 249 302,03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13 540 705,84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708 596,19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Управление по ФК и Спорту</a:t>
                      </a: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1 665 510,00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1 601 710,00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63 800,00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МКУ «Центр бухгалтерского учета» города Белгорода</a:t>
                      </a: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1 075 373,20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835 766,13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239 607,07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Управление архитектуры и градостроительства администрации города Белгорода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322 000,00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159 979,98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164 020,02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98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b="1" dirty="0">
                          <a:latin typeface="Calibri"/>
                          <a:ea typeface="Times New Roman"/>
                          <a:cs typeface="Times New Roman"/>
                        </a:rPr>
                        <a:t>  Итого:</a:t>
                      </a:r>
                      <a:r>
                        <a:rPr lang="ru-RU" sz="9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7128" marR="7128" marT="237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Calibri"/>
                          <a:ea typeface="Times New Roman"/>
                          <a:cs typeface="Times New Roman"/>
                        </a:rPr>
                        <a:t>5 591 771 496,62</a:t>
                      </a: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Calibri"/>
                          <a:ea typeface="Times New Roman"/>
                          <a:cs typeface="Times New Roman"/>
                        </a:rPr>
                        <a:t>5 314 438 338,95</a:t>
                      </a: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Calibri"/>
                          <a:ea typeface="Times New Roman"/>
                          <a:cs typeface="Times New Roman"/>
                        </a:rPr>
                        <a:t>277 333 157,67</a:t>
                      </a:r>
                      <a:r>
                        <a:rPr lang="ru-RU" sz="1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7128" marR="7128" marT="23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9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 txBox="1">
            <a:spLocks/>
          </p:cNvSpPr>
          <p:nvPr/>
        </p:nvSpPr>
        <p:spPr>
          <a:xfrm>
            <a:off x="428596" y="509566"/>
            <a:ext cx="8358245" cy="10620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149 НТО, размещенных на ЭТП, состоялись торги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142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объектам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сумму 16,0 млн. руб.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состоялись или были отозваны заказчиком заявки по 2 объектам.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10</a:t>
            </a: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928662" y="3286124"/>
          <a:ext cx="8215338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ая выноска 5"/>
          <p:cNvSpPr/>
          <p:nvPr/>
        </p:nvSpPr>
        <p:spPr>
          <a:xfrm>
            <a:off x="857224" y="1857364"/>
            <a:ext cx="2049755" cy="785818"/>
          </a:xfrm>
          <a:prstGeom prst="wedgeRectCallout">
            <a:avLst>
              <a:gd name="adj1" fmla="val 91715"/>
              <a:gd name="adj2" fmla="val 14037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b="1" dirty="0">
              <a:solidFill>
                <a:srgbClr val="007E3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Повторное размещение</a:t>
            </a: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6786578" y="3071810"/>
            <a:ext cx="1857388" cy="571504"/>
          </a:xfrm>
          <a:prstGeom prst="wedgeRectCallout">
            <a:avLst>
              <a:gd name="adj1" fmla="val -93596"/>
              <a:gd name="adj2" fmla="val 11899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Состоявшиеся закупки </a:t>
            </a:r>
          </a:p>
          <a:p>
            <a:pPr algn="ctr"/>
            <a:r>
              <a:rPr lang="ru-RU" sz="1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(определен победитель)</a:t>
            </a: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142844" y="2786058"/>
            <a:ext cx="2000264" cy="714380"/>
          </a:xfrm>
          <a:prstGeom prst="wedgeRectCallout">
            <a:avLst>
              <a:gd name="adj1" fmla="val 80856"/>
              <a:gd name="adj2" fmla="val 5183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Несостоявшиеся закупки </a:t>
            </a:r>
          </a:p>
          <a:p>
            <a:pPr algn="ctr"/>
            <a:r>
              <a:rPr lang="ru-RU" sz="1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(отменены заказчиком)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29190" y="4500570"/>
            <a:ext cx="1000132" cy="500066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19050" cap="flat" cmpd="sng" algn="ctr">
            <a:solidFill>
              <a:srgbClr val="438086"/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142 ед.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79880" y="3357262"/>
            <a:ext cx="748104" cy="2952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19050" cap="flat" cmpd="sng" algn="ctr">
            <a:solidFill>
              <a:srgbClr val="438086"/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26 ед.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57488" y="3500438"/>
            <a:ext cx="642942" cy="295276"/>
          </a:xfrm>
          <a:prstGeom prst="roundRect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19050" cap="flat" cmpd="sng" algn="ctr">
            <a:solidFill>
              <a:srgbClr val="438086"/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 ед.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3"/>
          <p:cNvSpPr>
            <a:spLocks noGrp="1"/>
          </p:cNvSpPr>
          <p:nvPr>
            <p:ph idx="1"/>
          </p:nvPr>
        </p:nvSpPr>
        <p:spPr>
          <a:xfrm>
            <a:off x="142844" y="714356"/>
            <a:ext cx="8715436" cy="8767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приняло участие в 31 внеплановой проверке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УФАС России в Белгородской области в 2022 году. </a:t>
            </a:r>
          </a:p>
          <a:p>
            <a:pPr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52611450"/>
              </p:ext>
            </p:extLst>
          </p:nvPr>
        </p:nvGraphicFramePr>
        <p:xfrm>
          <a:off x="357126" y="1916832"/>
          <a:ext cx="831933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Текст 6"/>
          <p:cNvSpPr txBox="1">
            <a:spLocks/>
          </p:cNvSpPr>
          <p:nvPr/>
        </p:nvSpPr>
        <p:spPr>
          <a:xfrm>
            <a:off x="8676456" y="9224"/>
            <a:ext cx="46754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474038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788232"/>
              </p:ext>
            </p:extLst>
          </p:nvPr>
        </p:nvGraphicFramePr>
        <p:xfrm>
          <a:off x="323528" y="1417253"/>
          <a:ext cx="8496944" cy="4402078"/>
        </p:xfrm>
        <a:graphic>
          <a:graphicData uri="http://schemas.openxmlformats.org/drawingml/2006/table">
            <a:tbl>
              <a:tblPr/>
              <a:tblGrid>
                <a:gridCol w="8396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573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329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п/п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Мероприятия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72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Была достигнута условная экономия бюджетных средств и внебюджетных источников финансирования по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закупкам, проведенным </a:t>
                      </a: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заказчиков </a:t>
                      </a: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городского округа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Город Белгород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 в размере 5%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9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Проведена  работа с заказчиками по осуществлению закупок у субъектов малого </a:t>
                      </a:r>
                      <a:r>
                        <a:rPr lang="ru-RU" sz="1300" dirty="0" smtClean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предпринимательства и социально </a:t>
                      </a:r>
                      <a:r>
                        <a:rPr lang="ru-RU" sz="1300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ориентированных некоммерческих организаций согласно </a:t>
                      </a:r>
                      <a:r>
                        <a:rPr lang="ru-RU" sz="1300" dirty="0" smtClean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законодательству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28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в</a:t>
                      </a:r>
                      <a:r>
                        <a:rPr lang="ru-RU" sz="13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8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конференциях,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организованных Госзаказом Белгородской области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для заказчиков городского округа «Город Белгород»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0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в</a:t>
                      </a:r>
                      <a:r>
                        <a:rPr lang="ru-RU" sz="13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Белгородской практической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конференции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«Закупки-2022»</a:t>
                      </a:r>
                      <a:endParaRPr lang="ru-RU" sz="13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16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Проведена работа по содействию и развитию конкуренции в городском округе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«Город Белгород» на 2022 – 2025 годы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аукционов и конкурсов на право заключения договоров на размещение нестационарных торговых объектов на территории городского округа «Город Белгород»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8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Организована и проведена работа по </a:t>
                      </a:r>
                      <a:r>
                        <a:rPr lang="ru-RU" sz="13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консолидированным закупкам для нужд заказчиков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городского округа «Город Белгород» в рамках Федерального закона № 44-ФЗ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8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19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сотрудника управления в конкурсе «Лучший контрактный управляющий,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работник контрактной службы Белгородской области - 2022г.»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428596" y="714356"/>
            <a:ext cx="8358245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Мероприятия, </a:t>
            </a:r>
            <a:r>
              <a:rPr lang="ru-RU" sz="2000" b="1" dirty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проведенные в 2022 году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653456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484939"/>
              </p:ext>
            </p:extLst>
          </p:nvPr>
        </p:nvGraphicFramePr>
        <p:xfrm>
          <a:off x="323528" y="1196753"/>
          <a:ext cx="8611945" cy="5519895"/>
        </p:xfrm>
        <a:graphic>
          <a:graphicData uri="http://schemas.openxmlformats.org/drawingml/2006/table">
            <a:tbl>
              <a:tblPr/>
              <a:tblGrid>
                <a:gridCol w="6480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07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831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09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п/п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Сроки исполнения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9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Условная экономия бюджетных средств и внебюджетных источников финансирования по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закупкам, проведенным </a:t>
                      </a: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заказчиков городского </a:t>
                      </a: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округа «Город Белгород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</a:t>
                      </a: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менее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5%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38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Разработка</a:t>
                      </a:r>
                      <a:r>
                        <a:rPr lang="ru-RU" sz="13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размещение на ЭТП закупок для</a:t>
                      </a:r>
                      <a:r>
                        <a:rPr lang="ru-RU" sz="13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заказчиков городского округа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«Город Белгород» в рамках Федерального закона №44-ФЗ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течение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Организация работы с заказчиками по осуществлению закупок  у  субъектов малого предпринимательства, социально ориентированных некоммерческих организаций согласно </a:t>
                      </a:r>
                      <a:r>
                        <a:rPr lang="ru-RU" sz="1300" dirty="0" smtClean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законодательству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191919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течение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61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в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18-ой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всероссийской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Форум-выставке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Госзаказ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300" dirty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квартал 2023 г.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4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и проведение консолидированных закупок для нужд заказчиков городского округа «Город Белгород» в рамках </a:t>
                      </a:r>
                      <a:r>
                        <a:rPr lang="ru-RU" sz="13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Федерального закона №44-ФЗ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течение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51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Организация работы с заказчиками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согласно изменений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Федерального закона №44-ФЗ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течение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1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</a:t>
                      </a:r>
                      <a:endParaRPr lang="ru-RU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Содействие и развитие конкуренции в городском округе «Город Белгород»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2022 – 2025 годы»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течение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5765478"/>
                  </a:ext>
                </a:extLst>
              </a:tr>
              <a:tr h="6110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</a:t>
                      </a:r>
                      <a:endParaRPr lang="ru-RU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аукционов и конкурсов на право заключения договоров на размещение нестационарных торговых объектов на территории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городского округа «Город Белгород»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соответствии</a:t>
                      </a:r>
                      <a:r>
                        <a:rPr kumimoji="0" lang="ru-RU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 постановлением № 124 от 09.08.2016 г.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течение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2558374"/>
                  </a:ext>
                </a:extLst>
              </a:tr>
              <a:tr h="516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</a:t>
                      </a:r>
                      <a:endParaRPr lang="ru-RU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Проведение мероприятий на снижение потенциальных штрафов у контрактных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управляющих (специалистов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контрактных служб)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течение </a:t>
                      </a: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9952106"/>
                  </a:ext>
                </a:extLst>
              </a:tr>
              <a:tr h="355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10.</a:t>
                      </a:r>
                      <a:endParaRPr lang="ru-RU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Оптимизация сроков проведения проверок заявок на закупку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Ежеквартально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15156289"/>
                  </a:ext>
                </a:extLst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323528" y="476672"/>
            <a:ext cx="8611945" cy="7200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 мероприятий на 2023 год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>
                <a:cs typeface="Times New Roman" pitchFamily="18" charset="0"/>
              </a:rPr>
              <a:t>13</a:t>
            </a:r>
            <a:endParaRPr lang="ru-RU" sz="12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0" y="9224"/>
            <a:ext cx="9143999" cy="113467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отчетный период размещено на 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электронно-торговой 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площадке 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ЕИС – 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273 извещения для муниципальных нужд городского округа </a:t>
            </a:r>
            <a:b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«Город Белгород» за счет бюджетных средств и внебюджетных источников финансирования на общую сумму 6 450,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млн. 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892000" y="9224"/>
            <a:ext cx="251520" cy="276504"/>
          </a:xfrm>
          <a:prstGeom prst="rect">
            <a:avLst/>
          </a:prstGeom>
          <a:gradFill>
            <a:gsLst>
              <a:gs pos="0">
                <a:schemeClr val="accent2">
                  <a:tint val="1000"/>
                  <a:satMod val="255000"/>
                </a:schemeClr>
              </a:gs>
              <a:gs pos="55000">
                <a:schemeClr val="accent2">
                  <a:tint val="12000"/>
                  <a:satMod val="255000"/>
                </a:schemeClr>
              </a:gs>
              <a:gs pos="100000">
                <a:schemeClr val="accent2">
                  <a:tint val="45000"/>
                  <a:satMod val="2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108000" bIns="0" anchor="ctr" anchorCtr="0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600" dirty="0"/>
              <a:t>1</a:t>
            </a: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xmlns="" id="{CE78F906-D830-46A7-AE04-CF7312C781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7398323"/>
              </p:ext>
            </p:extLst>
          </p:nvPr>
        </p:nvGraphicFramePr>
        <p:xfrm>
          <a:off x="0" y="1123980"/>
          <a:ext cx="4572000" cy="572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Диаграмма 22">
            <a:extLst>
              <a:ext uri="{FF2B5EF4-FFF2-40B4-BE49-F238E27FC236}">
                <a16:creationId xmlns:a16="http://schemas.microsoft.com/office/drawing/2014/main" xmlns="" id="{99C193FA-F33B-405E-931F-D32D62FC3B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6978079"/>
              </p:ext>
            </p:extLst>
          </p:nvPr>
        </p:nvGraphicFramePr>
        <p:xfrm>
          <a:off x="4643438" y="1143895"/>
          <a:ext cx="4500562" cy="572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327F234D-E835-461C-8905-66A63A49740A}"/>
              </a:ext>
            </a:extLst>
          </p:cNvPr>
          <p:cNvSpPr txBox="1"/>
          <p:nvPr/>
        </p:nvSpPr>
        <p:spPr>
          <a:xfrm>
            <a:off x="676524" y="358815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45CB2C9-988E-43C6-B3C7-357DB36B2DDE}"/>
              </a:ext>
            </a:extLst>
          </p:cNvPr>
          <p:cNvSpPr txBox="1"/>
          <p:nvPr/>
        </p:nvSpPr>
        <p:spPr>
          <a:xfrm>
            <a:off x="2001120" y="363696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1148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C930C72A-8587-4E34-9896-86A93C81DB2F}"/>
              </a:ext>
            </a:extLst>
          </p:cNvPr>
          <p:cNvSpPr txBox="1"/>
          <p:nvPr/>
        </p:nvSpPr>
        <p:spPr>
          <a:xfrm>
            <a:off x="5295098" y="142424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7939,2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3A344D2C-1106-4457-9C0B-C97F52A6A8B1}"/>
              </a:ext>
            </a:extLst>
          </p:cNvPr>
          <p:cNvSpPr txBox="1"/>
          <p:nvPr/>
        </p:nvSpPr>
        <p:spPr>
          <a:xfrm>
            <a:off x="6500695" y="1700808"/>
            <a:ext cx="908350" cy="375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7486,5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AD49170-2CEB-45F1-9A7E-C64AAAAF3D19}"/>
              </a:ext>
            </a:extLst>
          </p:cNvPr>
          <p:cNvSpPr txBox="1"/>
          <p:nvPr/>
        </p:nvSpPr>
        <p:spPr>
          <a:xfrm>
            <a:off x="7740352" y="2313397"/>
            <a:ext cx="908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6450,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986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3"/>
          <p:cNvSpPr>
            <a:spLocks noGrp="1"/>
          </p:cNvSpPr>
          <p:nvPr>
            <p:ph idx="1"/>
          </p:nvPr>
        </p:nvSpPr>
        <p:spPr>
          <a:xfrm>
            <a:off x="107109" y="620688"/>
            <a:ext cx="8858312" cy="15841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3 114 поступивших в управление заявок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(или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1305 закупок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размещено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проведено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1 273 процедуры торгов на сумму 6 450,8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млн. руб.,  заключено контрактов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1 138 закупкам на сумму 5 314,4 млн. руб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состоялось и было отозвано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заказчиком 135 заявок 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BA88A7CD-3401-4798-ACC4-7AC509AB94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30245"/>
              </p:ext>
            </p:extLst>
          </p:nvPr>
        </p:nvGraphicFramePr>
        <p:xfrm>
          <a:off x="503035" y="2276872"/>
          <a:ext cx="8286808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3"/>
          <p:cNvSpPr>
            <a:spLocks noGrp="1"/>
          </p:cNvSpPr>
          <p:nvPr>
            <p:ph idx="1"/>
          </p:nvPr>
        </p:nvSpPr>
        <p:spPr>
          <a:xfrm>
            <a:off x="357126" y="620688"/>
            <a:ext cx="8572592" cy="10081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Конкурентными способами в 2022 году проведены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1 243 закупки на сумму 6183,9 млн.руб.</a:t>
            </a: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53164857"/>
              </p:ext>
            </p:extLst>
          </p:nvPr>
        </p:nvGraphicFramePr>
        <p:xfrm>
          <a:off x="0" y="1844825"/>
          <a:ext cx="9144000" cy="4798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785794"/>
            <a:ext cx="8858312" cy="1628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 indent="449263" algn="ctr" fontAlgn="base">
              <a:spcAft>
                <a:spcPct val="0"/>
              </a:spcAft>
            </a:pP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остоявшиеся закупки по результатам проведенных процедур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(определен победитель) 1138 закупки или 89% 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общего количества поступивших закупок. 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Экономия бюджетных и внебюджетных источников финансирования составила 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5% от начальной (максимальной) цены контракта. </a:t>
            </a: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767780"/>
              </p:ext>
            </p:extLst>
          </p:nvPr>
        </p:nvGraphicFramePr>
        <p:xfrm>
          <a:off x="323528" y="2780928"/>
          <a:ext cx="8677627" cy="3631268"/>
        </p:xfrm>
        <a:graphic>
          <a:graphicData uri="http://schemas.openxmlformats.org/drawingml/2006/table">
            <a:tbl>
              <a:tblPr/>
              <a:tblGrid>
                <a:gridCol w="31862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33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44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26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099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173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 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2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510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641,3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Электронные аукционы</a:t>
                      </a:r>
                    </a:p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4 069,3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18794065"/>
                  </a:ext>
                </a:extLst>
              </a:tr>
              <a:tr h="3421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6837147"/>
                  </a:ext>
                </a:extLst>
              </a:tr>
              <a:tr h="335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5 591,7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5 314,4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715404" y="1604"/>
            <a:ext cx="428596" cy="2762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 4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10913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476672"/>
            <a:ext cx="8858312" cy="136242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indent="449263" algn="ctr" fontAlgn="base">
              <a:spcAft>
                <a:spcPct val="0"/>
              </a:spcAft>
            </a:pP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Закупки, проведенные в электронной форме через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«Электронный маркет (магазин) Белгородской области для «малых закупок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увеличились на 20%,  экономия составила 29,3 млн.руб.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8715404" y="0"/>
            <a:ext cx="428596" cy="2762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Clr>
                <a:srgbClr val="A04DA3"/>
              </a:buClr>
              <a:buFont typeface="Georgia"/>
              <a:buNone/>
            </a:pP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0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400" dirty="0">
                <a:cs typeface="Times New Roman" pitchFamily="18" charset="0"/>
              </a:rPr>
              <a:t>5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79044"/>
              </p:ext>
            </p:extLst>
          </p:nvPr>
        </p:nvGraphicFramePr>
        <p:xfrm>
          <a:off x="357158" y="2786058"/>
          <a:ext cx="8429685" cy="2500330"/>
        </p:xfrm>
        <a:graphic>
          <a:graphicData uri="http://schemas.openxmlformats.org/drawingml/2006/table">
            <a:tbl>
              <a:tblPr/>
              <a:tblGrid>
                <a:gridCol w="18167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63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56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56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6994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3538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60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Период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закупок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договора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7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2022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2021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2020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757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815340"/>
              </p:ext>
            </p:extLst>
          </p:nvPr>
        </p:nvGraphicFramePr>
        <p:xfrm>
          <a:off x="428596" y="3071810"/>
          <a:ext cx="8286808" cy="2606824"/>
        </p:xfrm>
        <a:graphic>
          <a:graphicData uri="http://schemas.openxmlformats.org/drawingml/2006/table">
            <a:tbl>
              <a:tblPr/>
              <a:tblGrid>
                <a:gridCol w="41434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0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73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60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57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2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  ( в том числе совместные)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9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2 058,9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67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4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2565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3 354,3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6</a:t>
            </a: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5688" y="714356"/>
            <a:ext cx="8715468" cy="1843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Участие в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закупках приняли субъекты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малого предпринимательства и социально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ориентированные некоммерческие организации,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которые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составили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63,6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общего </a:t>
            </a:r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объема 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закупок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товаров (выполнения работ, оказания услуг) для муниципальных нужд городского округа  «Город Белгород»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463072"/>
              </p:ext>
            </p:extLst>
          </p:nvPr>
        </p:nvGraphicFramePr>
        <p:xfrm>
          <a:off x="457200" y="2780928"/>
          <a:ext cx="8329641" cy="3612900"/>
        </p:xfrm>
        <a:graphic>
          <a:graphicData uri="http://schemas.openxmlformats.org/drawingml/2006/table">
            <a:tbl>
              <a:tblPr/>
              <a:tblGrid>
                <a:gridCol w="51621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01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73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46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511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Совместные конкурсы</a:t>
                      </a:r>
                    </a:p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10386860"/>
                  </a:ext>
                </a:extLst>
              </a:tr>
              <a:tr h="27978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90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52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9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7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5688" y="714356"/>
            <a:ext cx="8715468" cy="1843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допущенных заявок участников на участие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конкурентных процедурах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6">
            <a:extLst>
              <a:ext uri="{FF2B5EF4-FFF2-40B4-BE49-F238E27FC236}">
                <a16:creationId xmlns:a16="http://schemas.microsoft.com/office/drawing/2014/main" xmlns="" id="{4F916651-3FA7-BBA1-8DB8-EF5DA95769CE}"/>
              </a:ext>
            </a:extLst>
          </p:cNvPr>
          <p:cNvSpPr txBox="1">
            <a:spLocks/>
          </p:cNvSpPr>
          <p:nvPr/>
        </p:nvSpPr>
        <p:spPr>
          <a:xfrm>
            <a:off x="8786842" y="0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7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10809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CD7329D1-CCD5-39CD-3E1B-2C965CCA8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49063"/>
              </p:ext>
            </p:extLst>
          </p:nvPr>
        </p:nvGraphicFramePr>
        <p:xfrm>
          <a:off x="539552" y="2249488"/>
          <a:ext cx="8147248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Содержимое 3">
            <a:extLst>
              <a:ext uri="{FF2B5EF4-FFF2-40B4-BE49-F238E27FC236}">
                <a16:creationId xmlns:a16="http://schemas.microsoft.com/office/drawing/2014/main" xmlns="" id="{12C79E3F-7369-D717-C804-72C3382C3F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64704"/>
            <a:ext cx="8229600" cy="144509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размещенных закупок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2022 году </a:t>
            </a:r>
          </a:p>
        </p:txBody>
      </p:sp>
      <p:sp>
        <p:nvSpPr>
          <p:cNvPr id="4" name="Текст 6">
            <a:extLst>
              <a:ext uri="{FF2B5EF4-FFF2-40B4-BE49-F238E27FC236}">
                <a16:creationId xmlns:a16="http://schemas.microsoft.com/office/drawing/2014/main" xmlns="" id="{086FCD6E-B7B0-BEE9-4F5B-4D34A9EDF385}"/>
              </a:ext>
            </a:extLst>
          </p:cNvPr>
          <p:cNvSpPr txBox="1">
            <a:spLocks/>
          </p:cNvSpPr>
          <p:nvPr/>
        </p:nvSpPr>
        <p:spPr>
          <a:xfrm>
            <a:off x="8786842" y="0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8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779993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12133</TotalTime>
  <Words>1166</Words>
  <Application>Microsoft Office PowerPoint</Application>
  <PresentationFormat>Экран (4:3)</PresentationFormat>
  <Paragraphs>334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               «Итоги работы управления муниципального заказа за  2022 год»</vt:lpstr>
      <vt:lpstr>За отчетный период размещено на электронно-торговой площадке  в ЕИС – 1 273 извещения для муниципальных нужд городского округа  «Город Белгород» за счет бюджетных средств и внебюджетных источников финансирования на общую сумму 6 450,8 млн. рублей</vt:lpstr>
      <vt:lpstr>Презентация PowerPoint</vt:lpstr>
      <vt:lpstr>Презентация PowerPoint</vt:lpstr>
      <vt:lpstr>     Состоявшиеся закупки по результатам проведенных процедур  (определен победитель) 1138 закупки или 89%  от общего количества поступивших закупок.  Экономия бюджетных и внебюджетных источников финансирования составила 5% от начальной (максимальной) цены контракта.     </vt:lpstr>
      <vt:lpstr>      Закупки, проведенные в электронной форме через  «Электронный маркет (магазин) Белгородской области для «малых закупок», увеличились на 20%,  экономия составила 29,3 млн.руб.     </vt:lpstr>
      <vt:lpstr>Презентация PowerPoint</vt:lpstr>
      <vt:lpstr>Презентация PowerPoint</vt:lpstr>
      <vt:lpstr>Анализ размещенных закупок  в 2022 году </vt:lpstr>
      <vt:lpstr>  Информация в разрезе заказчиков городского округа «Город Белгород»  по условной экономии  проведенных закупок за отчетный период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</cp:lastModifiedBy>
  <cp:revision>1053</cp:revision>
  <cp:lastPrinted>2023-03-10T08:48:19Z</cp:lastPrinted>
  <dcterms:created xsi:type="dcterms:W3CDTF">2016-10-14T05:53:06Z</dcterms:created>
  <dcterms:modified xsi:type="dcterms:W3CDTF">2023-03-10T12:04:49Z</dcterms:modified>
</cp:coreProperties>
</file>