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ptx" ContentType="application/vnd.openxmlformats-officedocument.presentationml.presentation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2"/>
  </p:notesMasterIdLst>
  <p:sldIdLst>
    <p:sldId id="256" r:id="rId2"/>
    <p:sldId id="358" r:id="rId3"/>
    <p:sldId id="368" r:id="rId4"/>
    <p:sldId id="375" r:id="rId5"/>
    <p:sldId id="342" r:id="rId6"/>
    <p:sldId id="371" r:id="rId7"/>
    <p:sldId id="355" r:id="rId8"/>
    <p:sldId id="361" r:id="rId9"/>
    <p:sldId id="370" r:id="rId10"/>
    <p:sldId id="376" r:id="rId11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2162FBF-EA3D-4124-A184-05DDF2A8A0A0}">
          <p14:sldIdLst>
            <p14:sldId id="256"/>
            <p14:sldId id="358"/>
            <p14:sldId id="368"/>
            <p14:sldId id="375"/>
            <p14:sldId id="342"/>
            <p14:sldId id="371"/>
            <p14:sldId id="355"/>
            <p14:sldId id="361"/>
            <p14:sldId id="370"/>
            <p14:sldId id="376"/>
          </p14:sldIdLst>
        </p14:section>
        <p14:section name="Раздел без заголовка" id="{60E1303A-D371-429D-AEF0-B9A025AE0EF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3775"/>
    <a:srgbClr val="ADD2D6"/>
    <a:srgbClr val="007E39"/>
    <a:srgbClr val="CCFFFF"/>
    <a:srgbClr val="4A4B7A"/>
    <a:srgbClr val="CB93CB"/>
    <a:srgbClr val="DEBFBA"/>
    <a:srgbClr val="FF99FF"/>
    <a:srgbClr val="FF99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883" autoAdjust="0"/>
  </p:normalViewPr>
  <p:slideViewPr>
    <p:cSldViewPr>
      <p:cViewPr varScale="1">
        <p:scale>
          <a:sx n="100" d="100"/>
          <a:sy n="100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Количество поступивших закупок </a:t>
            </a:r>
          </a:p>
        </c:rich>
      </c:tx>
      <c:layout>
        <c:manualLayout>
          <c:xMode val="edge"/>
          <c:yMode val="edge"/>
          <c:x val="0.1736111111111111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поступивших шт.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0151-445A-97A8-574F7BA95876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0151-445A-97A8-574F7BA95876}"/>
              </c:ext>
            </c:extLst>
          </c:dPt>
          <c:dPt>
            <c:idx val="2"/>
            <c:invertIfNegative val="0"/>
            <c:bubble3D val="0"/>
            <c:spPr>
              <a:solidFill>
                <a:srgbClr val="74377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0151-445A-97A8-574F7BA95876}"/>
              </c:ext>
            </c:extLst>
          </c:dPt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1336</c:v>
                </c:pt>
                <c:pt idx="1">
                  <c:v>1153</c:v>
                </c:pt>
                <c:pt idx="2">
                  <c:v>1148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1-445A-97A8-574F7BA958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819712"/>
        <c:axId val="122821248"/>
        <c:axId val="0"/>
      </c:bar3DChart>
      <c:catAx>
        <c:axId val="122819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821248"/>
        <c:crosses val="autoZero"/>
        <c:auto val="1"/>
        <c:lblAlgn val="ctr"/>
        <c:lblOffset val="100"/>
        <c:noMultiLvlLbl val="0"/>
      </c:catAx>
      <c:valAx>
        <c:axId val="1228212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2819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Сумма поступивших закупок млн.руб.</a:t>
            </a:r>
          </a:p>
        </c:rich>
      </c:tx>
      <c:layout>
        <c:manualLayout>
          <c:xMode val="edge"/>
          <c:yMode val="edge"/>
          <c:x val="0.128014012472220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 поступивших млн.руб.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45B-490E-8CC5-CCD5AA8F6049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45B-490E-8CC5-CCD5AA8F6049}"/>
              </c:ext>
            </c:extLst>
          </c:dPt>
          <c:dPt>
            <c:idx val="2"/>
            <c:invertIfNegative val="0"/>
            <c:bubble3D val="0"/>
            <c:spPr>
              <a:solidFill>
                <a:srgbClr val="74377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845B-490E-8CC5-CCD5AA8F6049}"/>
              </c:ext>
            </c:extLst>
          </c:dPt>
          <c:cat>
            <c:numRef>
              <c:f>Лист1!$A$2:$A$4</c:f>
              <c:numCache>
                <c:formatCode>0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3634.1</c:v>
                </c:pt>
                <c:pt idx="1">
                  <c:v>7939.2</c:v>
                </c:pt>
                <c:pt idx="2">
                  <c:v>7486.5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45B-490E-8CC5-CCD5AA8F6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gapDepth val="140"/>
        <c:shape val="cylinder"/>
        <c:axId val="122720256"/>
        <c:axId val="122721792"/>
        <c:axId val="0"/>
      </c:bar3DChart>
      <c:catAx>
        <c:axId val="12272025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721792"/>
        <c:crosses val="autoZero"/>
        <c:auto val="1"/>
        <c:lblAlgn val="ctr"/>
        <c:lblOffset val="100"/>
        <c:noMultiLvlLbl val="0"/>
      </c:catAx>
      <c:valAx>
        <c:axId val="1227217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2720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344269466316754E-2"/>
          <c:y val="1.8652235552437123E-2"/>
          <c:w val="0.55097823709536364"/>
          <c:h val="0.9073435804857948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91B-407D-8B87-E104A501A7ED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91B-407D-8B87-E104A501A7ED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91B-407D-8B87-E104A501A7ED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91B-407D-8B87-E104A501A7E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83,8%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91B-407D-8B87-E104A501A7E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14,8%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91B-407D-8B87-E104A501A7E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1,4%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91B-407D-8B87-E104A501A7ED}"/>
                </c:ext>
              </c:extLst>
            </c:dLbl>
            <c:dLbl>
              <c:idx val="3"/>
              <c:layout>
                <c:manualLayout>
                  <c:x val="3.0651126465099741E-3"/>
                  <c:y val="-5.537301863039328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1B-407D-8B87-E104A501A7E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978 закупки проведены и заключены контракты (83,8%)</c:v>
                </c:pt>
                <c:pt idx="1">
                  <c:v>170 закупок несостоявшиеся ( не подано ни одной заявки на участие)                 (14,8%)</c:v>
                </c:pt>
                <c:pt idx="2">
                  <c:v>16 закупок отменены и отозваны заказчиками до размещения в ЕИС (1.4%)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8.6</c:v>
                </c:pt>
                <c:pt idx="1">
                  <c:v>0.8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CD-4F22-9BAD-AF537236DA4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01639473244706"/>
          <c:y val="0.17967844637950414"/>
          <c:w val="0.4415026871625361"/>
          <c:h val="0.657466591459107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3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816573248133742E-2"/>
          <c:y val="1.5870049047373606E-2"/>
          <c:w val="0.64988569194704948"/>
          <c:h val="0.802515795148444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3F55-4CBB-A31B-4D54DABC582A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2-3F55-4CBB-A31B-4D54DABC582A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4-3F55-4CBB-A31B-4D54DABC582A}"/>
              </c:ext>
            </c:extLst>
          </c:dPt>
          <c:dLbls>
            <c:dLbl>
              <c:idx val="0"/>
              <c:layout>
                <c:manualLayout>
                  <c:x val="-0.18221341141654443"/>
                  <c:y val="-0.17390736184139829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90,8%       </a:t>
                    </a:r>
                  </a:p>
                </c:rich>
              </c:tx>
              <c:numFmt formatCode="\О\с\н\о\в\н\о\й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614985822175579E-2"/>
                      <c:h val="6.734406559562598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3F55-4CBB-A31B-4D54DABC582A}"/>
                </c:ext>
              </c:extLst>
            </c:dLbl>
            <c:dLbl>
              <c:idx val="1"/>
              <c:layout>
                <c:manualLayout>
                  <c:x val="2.0805762002468948E-3"/>
                  <c:y val="-3.3539306197307821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dirty="0"/>
                      <a:t>0,6%</a:t>
                    </a:r>
                  </a:p>
                </c:rich>
              </c:tx>
              <c:numFmt formatCode="\О\с\н\о\в\н\о\й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F55-4CBB-A31B-4D54DABC582A}"/>
                </c:ext>
              </c:extLst>
            </c:dLbl>
            <c:dLbl>
              <c:idx val="2"/>
              <c:layout>
                <c:manualLayout>
                  <c:x val="7.7953392881397899E-3"/>
                  <c:y val="2.8433771475300504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dirty="0"/>
                      <a:t>3,6%</a:t>
                    </a:r>
                  </a:p>
                </c:rich>
              </c:tx>
              <c:numFmt formatCode="\О\с\н\о\в\н\о\й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3F55-4CBB-A31B-4D54DABC582A}"/>
                </c:ext>
              </c:extLst>
            </c:dLbl>
            <c:dLbl>
              <c:idx val="3"/>
              <c:layout>
                <c:manualLayout>
                  <c:x val="5.51847324243659E-4"/>
                  <c:y val="7.4786772325840926E-4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dirty="0"/>
                      <a:t>0,4%</a:t>
                    </a:r>
                  </a:p>
                </c:rich>
              </c:tx>
              <c:numFmt formatCode="\О\с\н\о\в\н\о\й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F55-4CBB-A31B-4D54DABC582A}"/>
                </c:ext>
              </c:extLst>
            </c:dLbl>
            <c:dLbl>
              <c:idx val="4"/>
              <c:layout>
                <c:manualLayout>
                  <c:x val="4.1856615857286582E-2"/>
                  <c:y val="-5.3575786661227073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dirty="0"/>
                      <a:t>4,6%</a:t>
                    </a:r>
                  </a:p>
                </c:rich>
              </c:tx>
              <c:numFmt formatCode="\О\с\н\о\в\н\о\й" sourceLinked="0"/>
              <c:spPr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F55-4CBB-A31B-4D54DABC582A}"/>
                </c:ext>
              </c:extLst>
            </c:dLbl>
            <c:dLbl>
              <c:idx val="5"/>
              <c:layout>
                <c:manualLayout>
                  <c:x val="-1.1663549868766441E-2"/>
                  <c:y val="4.0905997056659314E-3"/>
                </c:manualLayout>
              </c:layout>
              <c:tx>
                <c:rich>
                  <a:bodyPr anchorCtr="0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r>
                      <a:rPr lang="en-US" sz="1600" b="1" i="0" u="none" strike="noStrike" kern="1200" baseline="0" dirty="0">
                        <a:solidFill>
                          <a:prstClr val="black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2,4%</a:t>
                    </a:r>
                    <a:endParaRPr lang="en-US" sz="1600" dirty="0"/>
                  </a:p>
                </c:rich>
              </c:tx>
              <c:numFmt formatCode="\О\с\н\о\в\н\о\й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2871500437445322E-2"/>
                      <c:h val="4.438925680647534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B-3F55-4CBB-A31B-4D54DABC582A}"/>
                </c:ext>
              </c:extLst>
            </c:dLbl>
            <c:dLbl>
              <c:idx val="6"/>
              <c:layout>
                <c:manualLayout>
                  <c:x val="2.9121828521434861E-3"/>
                  <c:y val="-1.6211920529801346E-2"/>
                </c:manualLayout>
              </c:layout>
              <c:tx>
                <c:rich>
                  <a:bodyPr anchorCtr="0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r>
                      <a:rPr lang="en-US" sz="1600" b="1" dirty="0"/>
                      <a:t>1,4</a:t>
                    </a:r>
                    <a:r>
                      <a:rPr lang="en-US" sz="1600" b="1" i="0" u="none" strike="noStrike" kern="1200" baseline="0" dirty="0">
                        <a:solidFill>
                          <a:prstClr val="black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sz="1600" dirty="0"/>
                  </a:p>
                </c:rich>
              </c:tx>
              <c:numFmt formatCode="\О\с\н\о\в\н\о\й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3F55-4CBB-A31B-4D54DABC582A}"/>
                </c:ext>
              </c:extLst>
            </c:dLbl>
            <c:numFmt formatCode="\О\с\н\о\в\н\о\й" sourceLinked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Электронные аукционы - 850 закупок (5 777,7 млн.руб)</c:v>
                </c:pt>
                <c:pt idx="1">
                  <c:v>Открытые конкурсы  -  5 закупок (40,1 млн.руб)</c:v>
                </c:pt>
                <c:pt idx="2">
                  <c:v>Конкурсы с ограниченным участием -  97 закупок (225,7 млн.руб)</c:v>
                </c:pt>
                <c:pt idx="3">
                  <c:v>Совместные конкурсы с ограниченным участием -  3 закупок (29,5 млн.руб)</c:v>
                </c:pt>
                <c:pt idx="4">
                  <c:v>Совместные электронные аукционы - 23 закупки (289,7 млн.руб)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0.86899999999999999</c:v>
                </c:pt>
                <c:pt idx="1">
                  <c:v>5.0000000000000001E-3</c:v>
                </c:pt>
                <c:pt idx="2">
                  <c:v>9.9000000000000005E-2</c:v>
                </c:pt>
                <c:pt idx="3">
                  <c:v>3.0000000000000001E-3</c:v>
                </c:pt>
                <c:pt idx="4">
                  <c:v>2.35E-2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55-4CBB-A31B-4D54DABC5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5694785198922845"/>
          <c:y val="7.2114629160274668E-2"/>
          <c:w val="0.34305221149821596"/>
          <c:h val="0.78442046315922132"/>
        </c:manualLayout>
      </c:layout>
      <c:overlay val="0"/>
      <c:txPr>
        <a:bodyPr/>
        <a:lstStyle/>
        <a:p>
          <a:pPr>
            <a:defRPr sz="1400" baseline="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0.7165</cdr:x>
      <cdr:y>0.3758</cdr:y>
    </cdr:from>
    <cdr:to>
      <cdr:x>0.85825</cdr:x>
      <cdr:y>0.43797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CA18E52-D552-4EB7-82A3-24A70937BB1F}"/>
            </a:ext>
          </a:extLst>
        </cdr:cNvPr>
        <cdr:cNvSpPr txBox="1"/>
      </cdr:nvSpPr>
      <cdr:spPr>
        <a:xfrm xmlns:a="http://schemas.openxmlformats.org/drawingml/2006/main">
          <a:off x="3275856" y="2232248"/>
          <a:ext cx="648081" cy="3692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1148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29837" cy="497126"/>
          </a:xfrm>
          <a:prstGeom prst="rect">
            <a:avLst/>
          </a:prstGeom>
        </p:spPr>
        <p:txBody>
          <a:bodyPr vert="horz" lIns="90855" tIns="45427" rIns="90855" bIns="4542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3" y="1"/>
            <a:ext cx="2929837" cy="497126"/>
          </a:xfrm>
          <a:prstGeom prst="rect">
            <a:avLst/>
          </a:prstGeom>
        </p:spPr>
        <p:txBody>
          <a:bodyPr vert="horz" lIns="90855" tIns="45427" rIns="90855" bIns="45427" rtlCol="0"/>
          <a:lstStyle>
            <a:lvl1pPr algn="r">
              <a:defRPr sz="1200"/>
            </a:lvl1pPr>
          </a:lstStyle>
          <a:p>
            <a:fld id="{6F59747B-4269-4F94-BF56-BEA8137A67C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55" tIns="45427" rIns="90855" bIns="4542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7"/>
            <a:ext cx="5408930" cy="4474131"/>
          </a:xfrm>
          <a:prstGeom prst="rect">
            <a:avLst/>
          </a:prstGeom>
        </p:spPr>
        <p:txBody>
          <a:bodyPr vert="horz" lIns="90855" tIns="45427" rIns="90855" bIns="45427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3663"/>
            <a:ext cx="2929837" cy="497126"/>
          </a:xfrm>
          <a:prstGeom prst="rect">
            <a:avLst/>
          </a:prstGeom>
        </p:spPr>
        <p:txBody>
          <a:bodyPr vert="horz" lIns="90855" tIns="45427" rIns="90855" bIns="4542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3" y="9443663"/>
            <a:ext cx="2929837" cy="497126"/>
          </a:xfrm>
          <a:prstGeom prst="rect">
            <a:avLst/>
          </a:prstGeom>
        </p:spPr>
        <p:txBody>
          <a:bodyPr vert="horz" lIns="90855" tIns="45427" rIns="90855" bIns="45427" rtlCol="0" anchor="b"/>
          <a:lstStyle>
            <a:lvl1pPr algn="r">
              <a:defRPr sz="1200"/>
            </a:lvl1pPr>
          </a:lstStyle>
          <a:p>
            <a:fld id="{35B12BC9-FDC1-4BA0-84B2-C918AE6030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95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12BC9-FDC1-4BA0-84B2-C918AE6030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183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.ppt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16632"/>
            <a:ext cx="7455202" cy="2808312"/>
          </a:xfrm>
        </p:spPr>
        <p:txBody>
          <a:bodyPr>
            <a:noAutofit/>
          </a:bodyPr>
          <a:lstStyle/>
          <a:p>
            <a:pPr algn="ctr"/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«Итоги работы управления муниципального заказа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 2021 год.»</a:t>
            </a:r>
          </a:p>
        </p:txBody>
      </p:sp>
      <p:pic>
        <p:nvPicPr>
          <p:cNvPr id="3078" name="Picture 6" descr="http://www.advanserv.ru/project/data/zakon_44f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283006"/>
            <a:ext cx="4357718" cy="2574993"/>
          </a:xfrm>
          <a:prstGeom prst="rect">
            <a:avLst/>
          </a:prstGeom>
          <a:noFill/>
        </p:spPr>
      </p:pic>
      <p:pic>
        <p:nvPicPr>
          <p:cNvPr id="9" name="Picture 8" descr="Рисунок77777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135728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109A15-3BE0-4B9E-A09A-7CD0BED07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C35D08-311C-4F52-84F0-367D1D92CA5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B068D-4FF7-42E3-8DE4-E4D9DA180A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>
            <a:hlinkClick r:id="" action="ppaction://ole?verb=0"/>
            <a:extLst>
              <a:ext uri="{FF2B5EF4-FFF2-40B4-BE49-F238E27FC236}">
                <a16:creationId xmlns:a16="http://schemas.microsoft.com/office/drawing/2014/main" id="{9D24411B-A249-4752-9FDA-2C1CA7B3D0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632836"/>
              </p:ext>
            </p:extLst>
          </p:nvPr>
        </p:nvGraphicFramePr>
        <p:xfrm>
          <a:off x="-61913" y="-46038"/>
          <a:ext cx="9159876" cy="686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Presentation" r:id="rId3" imgW="4165314" imgH="3124251" progId="PowerPoint.Show.12">
                  <p:embed/>
                </p:oleObj>
              </mc:Choice>
              <mc:Fallback>
                <p:oleObj name="Presentation" r:id="rId3" imgW="4165314" imgH="3124251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61913" y="-46038"/>
                        <a:ext cx="9159876" cy="6869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Текст 6">
            <a:extLst>
              <a:ext uri="{FF2B5EF4-FFF2-40B4-BE49-F238E27FC236}">
                <a16:creationId xmlns:a16="http://schemas.microsoft.com/office/drawing/2014/main" id="{1FD3B116-E385-402E-A437-EF49B651A5E7}"/>
              </a:ext>
            </a:extLst>
          </p:cNvPr>
          <p:cNvSpPr txBox="1">
            <a:spLocks/>
          </p:cNvSpPr>
          <p:nvPr/>
        </p:nvSpPr>
        <p:spPr>
          <a:xfrm>
            <a:off x="8679337" y="38101"/>
            <a:ext cx="357158" cy="33047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958036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0" y="9224"/>
            <a:ext cx="9143999" cy="8367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отчетный период размещено 1148 закупок для муниципальных нужд городского округа «Город Белгород» за счет бюджетных средств и внебюджетных источников финансирования на общую сумму 7486,5 млн. рублей</a:t>
            </a: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892000" y="9224"/>
            <a:ext cx="251520" cy="276504"/>
          </a:xfrm>
          <a:prstGeom prst="rect">
            <a:avLst/>
          </a:prstGeom>
          <a:gradFill>
            <a:gsLst>
              <a:gs pos="0">
                <a:schemeClr val="accent2">
                  <a:tint val="1000"/>
                  <a:satMod val="255000"/>
                </a:schemeClr>
              </a:gs>
              <a:gs pos="55000">
                <a:schemeClr val="accent2">
                  <a:tint val="12000"/>
                  <a:satMod val="255000"/>
                </a:schemeClr>
              </a:gs>
              <a:gs pos="100000">
                <a:schemeClr val="accent2">
                  <a:tint val="45000"/>
                  <a:satMod val="2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108000" bIns="0" anchor="ctr" anchorCtr="0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600" dirty="0"/>
              <a:t>1</a:t>
            </a:r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CE78F906-D830-46A7-AE04-CF7312C781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4094787"/>
              </p:ext>
            </p:extLst>
          </p:nvPr>
        </p:nvGraphicFramePr>
        <p:xfrm>
          <a:off x="0" y="1071546"/>
          <a:ext cx="4572000" cy="5777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Диаграмма 22">
            <a:extLst>
              <a:ext uri="{FF2B5EF4-FFF2-40B4-BE49-F238E27FC236}">
                <a16:creationId xmlns:a16="http://schemas.microsoft.com/office/drawing/2014/main" id="{99C193FA-F33B-405E-931F-D32D62FC3B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5962471"/>
              </p:ext>
            </p:extLst>
          </p:nvPr>
        </p:nvGraphicFramePr>
        <p:xfrm>
          <a:off x="4643438" y="1143895"/>
          <a:ext cx="4500562" cy="5724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7F234D-E835-461C-8905-66A63A49740A}"/>
              </a:ext>
            </a:extLst>
          </p:cNvPr>
          <p:cNvSpPr txBox="1"/>
          <p:nvPr/>
        </p:nvSpPr>
        <p:spPr>
          <a:xfrm>
            <a:off x="755576" y="148793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1336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5CB2C9-988E-43C6-B3C7-357DB36B2DDE}"/>
              </a:ext>
            </a:extLst>
          </p:cNvPr>
          <p:cNvSpPr txBox="1"/>
          <p:nvPr/>
        </p:nvSpPr>
        <p:spPr>
          <a:xfrm>
            <a:off x="2015716" y="220486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30C72A-8587-4E34-9896-86A93C81DB2F}"/>
              </a:ext>
            </a:extLst>
          </p:cNvPr>
          <p:cNvSpPr txBox="1"/>
          <p:nvPr/>
        </p:nvSpPr>
        <p:spPr>
          <a:xfrm>
            <a:off x="5148064" y="36450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3634,1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A344D2C-1106-4457-9C0B-C97F52A6A8B1}"/>
              </a:ext>
            </a:extLst>
          </p:cNvPr>
          <p:cNvSpPr txBox="1"/>
          <p:nvPr/>
        </p:nvSpPr>
        <p:spPr>
          <a:xfrm>
            <a:off x="6531280" y="1701766"/>
            <a:ext cx="908350" cy="375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7939,2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AD49170-2CEB-45F1-9A7E-C64AAAAF3D19}"/>
              </a:ext>
            </a:extLst>
          </p:cNvPr>
          <p:cNvSpPr txBox="1"/>
          <p:nvPr/>
        </p:nvSpPr>
        <p:spPr>
          <a:xfrm>
            <a:off x="7740352" y="189279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7486,5</a:t>
            </a:r>
          </a:p>
        </p:txBody>
      </p:sp>
    </p:spTree>
    <p:extLst>
      <p:ext uri="{BB962C8B-B14F-4D97-AF65-F5344CB8AC3E}">
        <p14:creationId xmlns:p14="http://schemas.microsoft.com/office/powerpoint/2010/main" val="601986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3"/>
          <p:cNvSpPr>
            <a:spLocks noGrp="1"/>
          </p:cNvSpPr>
          <p:nvPr>
            <p:ph idx="1"/>
          </p:nvPr>
        </p:nvSpPr>
        <p:spPr>
          <a:xfrm>
            <a:off x="142844" y="785794"/>
            <a:ext cx="8858312" cy="1296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1148 поступивших в управление заявок проведены процедуры торгов  и заключены контракты по 978 закупкам на сумму 6 362,7 млн. руб.</a:t>
            </a:r>
          </a:p>
          <a:p>
            <a:pPr algn="ctr">
              <a:spcBef>
                <a:spcPct val="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Несостоялись  или  были отозваны заказчиком 170 заявок 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BA88A7CD-3401-4798-ACC4-7AC509AB94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7638388"/>
              </p:ext>
            </p:extLst>
          </p:nvPr>
        </p:nvGraphicFramePr>
        <p:xfrm>
          <a:off x="535033" y="2276872"/>
          <a:ext cx="8286808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607496"/>
              </p:ext>
            </p:extLst>
          </p:nvPr>
        </p:nvGraphicFramePr>
        <p:xfrm>
          <a:off x="395536" y="1325488"/>
          <a:ext cx="8561515" cy="5049738"/>
        </p:xfrm>
        <a:graphic>
          <a:graphicData uri="http://schemas.openxmlformats.org/drawingml/2006/table">
            <a:tbl>
              <a:tblPr/>
              <a:tblGrid>
                <a:gridCol w="3389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1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53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306">
                  <a:extLst>
                    <a:ext uri="{9D8B030D-6E8A-4147-A177-3AD203B41FA5}">
                      <a16:colId xmlns:a16="http://schemas.microsoft.com/office/drawing/2014/main" val="2741487048"/>
                    </a:ext>
                  </a:extLst>
                </a:gridCol>
              </a:tblGrid>
              <a:tr h="879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Доля несостоявшихся закупок (%)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заявок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36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Оказание услуг по предоставлению кредитных ресурсов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43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Организация питания </a:t>
                      </a:r>
                    </a:p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общеобразовательных учреждений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393197"/>
                  </a:ext>
                </a:extLst>
              </a:tr>
              <a:tr h="45043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Продукты питания ( </a:t>
                      </a: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крупы, свинина, молочные продукты, овощи и т.д.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3953394"/>
                  </a:ext>
                </a:extLst>
              </a:tr>
              <a:tr h="72954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ремонтных и строительных работ (</a:t>
                      </a: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кровля, благоустройство территорий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386860"/>
                  </a:ext>
                </a:extLst>
              </a:tr>
              <a:tr h="38653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квартир для мед работников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01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Выполнение работ по капитальному                       ремонту,  строительству, благоустройству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43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Охрана территории, зданий сооружений</a:t>
                      </a:r>
                    </a:p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4100669"/>
                  </a:ext>
                </a:extLst>
              </a:tr>
              <a:tr h="39834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Прочее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4736925"/>
                  </a:ext>
                </a:extLst>
              </a:tr>
              <a:tr h="3692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1 123,8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99721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820472" y="9224"/>
            <a:ext cx="32352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3</a:t>
            </a:r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88886" y="476672"/>
            <a:ext cx="8715468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Несостоявшиеся закупки (не  подано ни одной заявки на участие)</a:t>
            </a:r>
          </a:p>
        </p:txBody>
      </p:sp>
    </p:spTree>
    <p:extLst>
      <p:ext uri="{BB962C8B-B14F-4D97-AF65-F5344CB8AC3E}">
        <p14:creationId xmlns:p14="http://schemas.microsoft.com/office/powerpoint/2010/main" val="1200212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3"/>
          <p:cNvSpPr>
            <a:spLocks noGrp="1"/>
          </p:cNvSpPr>
          <p:nvPr>
            <p:ph idx="1"/>
          </p:nvPr>
        </p:nvSpPr>
        <p:spPr>
          <a:xfrm>
            <a:off x="142844" y="714356"/>
            <a:ext cx="8715436" cy="8767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Конкурентными способами в 2021 году было проведено 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978 закупок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общую сумму 6 362 710 руб.</a:t>
            </a: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1909449"/>
              </p:ext>
            </p:extLst>
          </p:nvPr>
        </p:nvGraphicFramePr>
        <p:xfrm>
          <a:off x="357126" y="2132856"/>
          <a:ext cx="831933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63496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749330"/>
              </p:ext>
            </p:extLst>
          </p:nvPr>
        </p:nvGraphicFramePr>
        <p:xfrm>
          <a:off x="285688" y="2420888"/>
          <a:ext cx="8448795" cy="4144011"/>
        </p:xfrm>
        <a:graphic>
          <a:graphicData uri="http://schemas.openxmlformats.org/drawingml/2006/table">
            <a:tbl>
              <a:tblPr/>
              <a:tblGrid>
                <a:gridCol w="41770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5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7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87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498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 допущенных к процедуре торгов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39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Открытые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92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конкурсы  с ограниченным участием</a:t>
                      </a:r>
                    </a:p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386860"/>
                  </a:ext>
                </a:extLst>
              </a:tr>
              <a:tr h="3293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  с ограниченным участием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7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49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5</a:t>
            </a:r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85688" y="756462"/>
            <a:ext cx="8715468" cy="116036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dirty="0">
                <a:solidFill>
                  <a:srgbClr val="215868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Информация по участникам допущенным к процедурам торгов</a:t>
            </a:r>
            <a:endParaRPr lang="ru-RU" sz="18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809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type="title"/>
          </p:nvPr>
        </p:nvSpPr>
        <p:spPr>
          <a:xfrm>
            <a:off x="142844" y="785794"/>
            <a:ext cx="8858312" cy="16288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 indent="449263" algn="ctr" fontAlgn="base">
              <a:spcAft>
                <a:spcPct val="0"/>
              </a:spcAft>
            </a:pP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остоявшиеся закупки по результатам проведенных процедур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(определен победитель) 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978 закупки или 85,2% от общего количества поступивших заявок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399163"/>
              </p:ext>
            </p:extLst>
          </p:nvPr>
        </p:nvGraphicFramePr>
        <p:xfrm>
          <a:off x="323528" y="2780928"/>
          <a:ext cx="8677627" cy="3456382"/>
        </p:xfrm>
        <a:graphic>
          <a:graphicData uri="http://schemas.openxmlformats.org/drawingml/2006/table">
            <a:tbl>
              <a:tblPr/>
              <a:tblGrid>
                <a:gridCol w="3186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3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2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0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73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по итогам торгов (млн.руб.)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 млн.руб.)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Открытые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  с ограниченным участием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225,7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31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конкурсы с ограниченным участием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31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Электронные аукционы</a:t>
                      </a:r>
                    </a:p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5 777,7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5 630,8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794065"/>
                  </a:ext>
                </a:extLst>
              </a:tr>
              <a:tr h="3421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837147"/>
                  </a:ext>
                </a:extLst>
              </a:tr>
              <a:tr h="335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6 362,7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6 197,2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8715404" y="1604"/>
            <a:ext cx="428596" cy="3310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/>
              <a:t>6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10913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type="title"/>
          </p:nvPr>
        </p:nvSpPr>
        <p:spPr>
          <a:xfrm>
            <a:off x="142844" y="714356"/>
            <a:ext cx="8858312" cy="11247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indent="449263" algn="ctr" fontAlgn="base">
              <a:spcAft>
                <a:spcPct val="0"/>
              </a:spcAft>
            </a:pP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Закупки, проведенные в электронном ресурсе «Электронный маркет 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(магазин) Белгородской области для «малых закупок»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8715404" y="0"/>
            <a:ext cx="428596" cy="2762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Clr>
                <a:srgbClr val="A04DA3"/>
              </a:buClr>
              <a:buFont typeface="Georgia"/>
              <a:buNone/>
            </a:pP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0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400" dirty="0">
                <a:cs typeface="Times New Roman" pitchFamily="18" charset="0"/>
              </a:rPr>
              <a:t>7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971445"/>
              </p:ext>
            </p:extLst>
          </p:nvPr>
        </p:nvGraphicFramePr>
        <p:xfrm>
          <a:off x="312334" y="2422552"/>
          <a:ext cx="8429685" cy="2839085"/>
        </p:xfrm>
        <a:graphic>
          <a:graphicData uri="http://schemas.openxmlformats.org/drawingml/2006/table">
            <a:tbl>
              <a:tblPr/>
              <a:tblGrid>
                <a:gridCol w="1816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5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5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9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5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202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Период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заявок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договора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7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2019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8 779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2020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7 835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2021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4906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757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691153"/>
              </p:ext>
            </p:extLst>
          </p:nvPr>
        </p:nvGraphicFramePr>
        <p:xfrm>
          <a:off x="428596" y="3071810"/>
          <a:ext cx="8286808" cy="3017358"/>
        </p:xfrm>
        <a:graphic>
          <a:graphicData uri="http://schemas.openxmlformats.org/drawingml/2006/table">
            <a:tbl>
              <a:tblPr/>
              <a:tblGrid>
                <a:gridCol w="4143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0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по итогам торгов 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1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Открытые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17, 4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21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  с ограниченным участием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8, 9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конкурсы с ограниченным участием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7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67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686537"/>
                  </a:ext>
                </a:extLst>
              </a:tr>
              <a:tr h="274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1 108,0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8</a:t>
            </a:r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85688" y="714356"/>
            <a:ext cx="8715468" cy="18431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Доля закупок у субъектов малого предпринимательства и социально ориентированных некоммерческих организаций в общем объеме поставок товаров (выполнения работ, оказания услуг) для муниципальных нужд городского округа  «Город Белгород» составила 15%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 общего объема состоявшихся закупок.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8551</TotalTime>
  <Words>621</Words>
  <Application>Microsoft Office PowerPoint</Application>
  <PresentationFormat>Экран (4:3)</PresentationFormat>
  <Paragraphs>206</Paragraphs>
  <Slides>10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Georgia</vt:lpstr>
      <vt:lpstr>Times New Roman</vt:lpstr>
      <vt:lpstr>Trebuchet MS</vt:lpstr>
      <vt:lpstr>Wingdings 2</vt:lpstr>
      <vt:lpstr>Городская</vt:lpstr>
      <vt:lpstr>Presentation</vt:lpstr>
      <vt:lpstr>               «Итоги работы управления муниципального заказа за  2021 год.»</vt:lpstr>
      <vt:lpstr>За отчетный период размещено 1148 закупок для муниципальных нужд городского округа «Город Белгород» за счет бюджетных средств и внебюджетных источников финансирования на общую сумму 7486,5 млн. рублей</vt:lpstr>
      <vt:lpstr>Презентация PowerPoint</vt:lpstr>
      <vt:lpstr>Презентация PowerPoint</vt:lpstr>
      <vt:lpstr>Презентация PowerPoint</vt:lpstr>
      <vt:lpstr>Презентация PowerPoint</vt:lpstr>
      <vt:lpstr>     Состоявшиеся закупки по результатам проведенных процедур  (определен победитель)  978 закупки или 85,2% от общего количества поступивших заявок    </vt:lpstr>
      <vt:lpstr>      Закупки, проведенные в электронном ресурсе «Электронный маркет  (магазин) Белгородской области для «малых закупок» 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WorkComp5</cp:lastModifiedBy>
  <cp:revision>896</cp:revision>
  <cp:lastPrinted>2022-03-31T11:59:57Z</cp:lastPrinted>
  <dcterms:created xsi:type="dcterms:W3CDTF">2016-10-14T05:53:06Z</dcterms:created>
  <dcterms:modified xsi:type="dcterms:W3CDTF">2022-03-31T12:21:58Z</dcterms:modified>
</cp:coreProperties>
</file>